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2" r:id="rId3"/>
    <p:sldId id="257" r:id="rId4"/>
    <p:sldId id="258" r:id="rId5"/>
    <p:sldId id="259" r:id="rId6"/>
    <p:sldId id="261" r:id="rId7"/>
    <p:sldId id="263" r:id="rId8"/>
    <p:sldId id="266" r:id="rId9"/>
    <p:sldId id="269" r:id="rId10"/>
    <p:sldId id="264" r:id="rId11"/>
    <p:sldId id="267" r:id="rId12"/>
    <p:sldId id="268" r:id="rId13"/>
    <p:sldId id="265" r:id="rId14"/>
    <p:sldId id="271"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3ED"/>
    <a:srgbClr val="FBF7FA"/>
    <a:srgbClr val="FFCCFF"/>
    <a:srgbClr val="F39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varScale="1">
        <p:scale>
          <a:sx n="60" d="100"/>
          <a:sy n="60" d="100"/>
        </p:scale>
        <p:origin x="84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9D771-6409-4F5C-978C-BEA5AA74CE32}" type="datetimeFigureOut">
              <a:rPr lang="sl-SI" smtClean="0"/>
              <a:t>4. 11. 2020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16A0B-BF3D-4BA4-B32A-651910D9B2F8}" type="slidenum">
              <a:rPr lang="sl-SI" smtClean="0"/>
              <a:t>‹#›</a:t>
            </a:fld>
            <a:endParaRPr lang="sl-SI"/>
          </a:p>
        </p:txBody>
      </p:sp>
    </p:spTree>
    <p:extLst>
      <p:ext uri="{BB962C8B-B14F-4D97-AF65-F5344CB8AC3E}">
        <p14:creationId xmlns:p14="http://schemas.microsoft.com/office/powerpoint/2010/main" val="338542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46A16A0B-BF3D-4BA4-B32A-651910D9B2F8}" type="slidenum">
              <a:rPr lang="sl-SI" smtClean="0"/>
              <a:t>1</a:t>
            </a:fld>
            <a:endParaRPr lang="sl-SI"/>
          </a:p>
        </p:txBody>
      </p:sp>
    </p:spTree>
    <p:extLst>
      <p:ext uri="{BB962C8B-B14F-4D97-AF65-F5344CB8AC3E}">
        <p14:creationId xmlns:p14="http://schemas.microsoft.com/office/powerpoint/2010/main" val="402639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D3B568-DF92-4612-A704-5F372C229303}"/>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A269BE30-659A-4A9B-B9E3-EC0719F37B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A04B1CA0-FEA8-4C9B-B412-043C85AC482F}"/>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5" name="Označba mesta noge 4">
            <a:extLst>
              <a:ext uri="{FF2B5EF4-FFF2-40B4-BE49-F238E27FC236}">
                <a16:creationId xmlns:a16="http://schemas.microsoft.com/office/drawing/2014/main" id="{B0E8144C-1DC8-49EA-93DC-0401B6691DA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7C68CFF-8E6D-4EB4-A9D3-DA9C2811000F}"/>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210562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AFB5E3-957D-4ADA-B84B-7B69768060B0}"/>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56B0872-349A-4182-AB1B-506928A365FD}"/>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6172DE8-76E2-4ACD-83BA-B0C0D69664CF}"/>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5" name="Označba mesta noge 4">
            <a:extLst>
              <a:ext uri="{FF2B5EF4-FFF2-40B4-BE49-F238E27FC236}">
                <a16:creationId xmlns:a16="http://schemas.microsoft.com/office/drawing/2014/main" id="{FA3C303B-4A13-42C7-9128-6D50CC9B41A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1AA271A-DFD7-4573-8F37-8CE101123E06}"/>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32417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7488DEE5-6D83-4A6B-8F3E-41278E7B46B9}"/>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30F71124-AB00-4467-8B40-C9C0050DA229}"/>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D1BC1B9-0131-449C-863A-5C4FB13F3585}"/>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5" name="Označba mesta noge 4">
            <a:extLst>
              <a:ext uri="{FF2B5EF4-FFF2-40B4-BE49-F238E27FC236}">
                <a16:creationId xmlns:a16="http://schemas.microsoft.com/office/drawing/2014/main" id="{145AFF8A-1F86-4628-AAEA-ACA39570CEF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BDB20F8-A4DC-4185-933C-B8B7C0CC220A}"/>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232314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0FCE4E-1140-40CC-BAFC-A68071575B9D}"/>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AE46756-2F8B-477B-B679-94A3D1B1DC4A}"/>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3F31056-1032-42E5-8B2C-90C9A4D5C106}"/>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5" name="Označba mesta noge 4">
            <a:extLst>
              <a:ext uri="{FF2B5EF4-FFF2-40B4-BE49-F238E27FC236}">
                <a16:creationId xmlns:a16="http://schemas.microsoft.com/office/drawing/2014/main" id="{01E442E5-C260-4519-9A03-39B755D1E12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1C05F09-BECD-4BD9-BAEC-F7FDF1257CE5}"/>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296954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58F27B-5F1B-49C9-8B93-411294C1525E}"/>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B0098B71-C862-4AF4-BFE8-3E37EEB2E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D52ED5F4-AC04-48FA-A943-9D56C0EE32F1}"/>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5" name="Označba mesta noge 4">
            <a:extLst>
              <a:ext uri="{FF2B5EF4-FFF2-40B4-BE49-F238E27FC236}">
                <a16:creationId xmlns:a16="http://schemas.microsoft.com/office/drawing/2014/main" id="{656D7736-E285-405F-81DD-ADA6ECBA0FF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E5D2E6D-4C09-40DC-89B6-8BB63E7F4663}"/>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232551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533F0D-D833-495C-ABB9-280AFF103660}"/>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627BB09-FF2E-457B-B8E3-04FAC822454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0FB188C4-A663-41D2-9AB0-8CAB2FAAB79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298F7E0F-8163-4BD2-BE9B-B613AA2AE5D9}"/>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6" name="Označba mesta noge 5">
            <a:extLst>
              <a:ext uri="{FF2B5EF4-FFF2-40B4-BE49-F238E27FC236}">
                <a16:creationId xmlns:a16="http://schemas.microsoft.com/office/drawing/2014/main" id="{31EAFBD6-EE91-48C2-B8D6-BAE8F459CF5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E33AF7AB-4BEE-4192-88CA-E4F1EBDFA35E}"/>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54178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DD5E00-7A5F-41C8-90D9-F21653409565}"/>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2DBBEDCF-8419-4CB3-9AEE-E7A06B73E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2FF7D4C5-3601-42A3-A18F-1F74B251400A}"/>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D76A8D9-D490-4D59-A7DF-90CF866D8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6AD55CBB-CE39-4084-9B30-FB0FB0B7B3F0}"/>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C4EBEB3B-057F-4A44-9C0B-339383E77220}"/>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8" name="Označba mesta noge 7">
            <a:extLst>
              <a:ext uri="{FF2B5EF4-FFF2-40B4-BE49-F238E27FC236}">
                <a16:creationId xmlns:a16="http://schemas.microsoft.com/office/drawing/2014/main" id="{BD9CFDFE-CE6A-42AA-BC8E-2891BA8C59D9}"/>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7E3F0BD-F796-452C-8EB9-AF7305B87C46}"/>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227116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21C4D2-5290-46DB-8407-4C204E90040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A90E6BF0-5A42-49C0-AB5B-7E5F4ED535D7}"/>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4" name="Označba mesta noge 3">
            <a:extLst>
              <a:ext uri="{FF2B5EF4-FFF2-40B4-BE49-F238E27FC236}">
                <a16:creationId xmlns:a16="http://schemas.microsoft.com/office/drawing/2014/main" id="{1B09EFDB-3E3E-4C8C-B41B-B4CDC9B91219}"/>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19ED41C2-B062-4527-B296-8493A305420E}"/>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255476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6A54B855-DD52-456C-8789-63CC8BFAB9AE}"/>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3" name="Označba mesta noge 2">
            <a:extLst>
              <a:ext uri="{FF2B5EF4-FFF2-40B4-BE49-F238E27FC236}">
                <a16:creationId xmlns:a16="http://schemas.microsoft.com/office/drawing/2014/main" id="{821CD1BA-AECF-4A52-8D3F-62E5C242F4EE}"/>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5DA55292-F2B4-48D2-B721-47DC8AC294DE}"/>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99703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90AAE3-C2B4-4252-A309-00B12C54D96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3D9B88E-52D0-4C9F-9847-02E7D4086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40BA9AB3-9D46-4D85-8497-9D32EBE24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081D8C83-EB5E-492F-925B-CE43872B3EE7}"/>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6" name="Označba mesta noge 5">
            <a:extLst>
              <a:ext uri="{FF2B5EF4-FFF2-40B4-BE49-F238E27FC236}">
                <a16:creationId xmlns:a16="http://schemas.microsoft.com/office/drawing/2014/main" id="{F79BE5B7-509D-4A1B-BBD9-DA87A652A26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F687DC2-95A9-4DE6-A866-71CB645C6EC2}"/>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250498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11825B-27A8-48BF-8391-3C6BDDA9DF4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36C680F7-08ED-4F62-AC14-E4180A057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D15B41DC-865E-4E22-9063-27AD20A37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63CB97D4-BA14-4259-BF31-C54123671622}"/>
              </a:ext>
            </a:extLst>
          </p:cNvPr>
          <p:cNvSpPr>
            <a:spLocks noGrp="1"/>
          </p:cNvSpPr>
          <p:nvPr>
            <p:ph type="dt" sz="half" idx="10"/>
          </p:nvPr>
        </p:nvSpPr>
        <p:spPr/>
        <p:txBody>
          <a:bodyPr/>
          <a:lstStyle/>
          <a:p>
            <a:fld id="{393E82A0-4805-4149-987F-BB2900A5CCD4}" type="datetimeFigureOut">
              <a:rPr lang="sl-SI" smtClean="0"/>
              <a:t>4. 11. 2020</a:t>
            </a:fld>
            <a:endParaRPr lang="sl-SI"/>
          </a:p>
        </p:txBody>
      </p:sp>
      <p:sp>
        <p:nvSpPr>
          <p:cNvPr id="6" name="Označba mesta noge 5">
            <a:extLst>
              <a:ext uri="{FF2B5EF4-FFF2-40B4-BE49-F238E27FC236}">
                <a16:creationId xmlns:a16="http://schemas.microsoft.com/office/drawing/2014/main" id="{9986E92A-A517-4E36-B569-4968F6664EE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26D5D4B-AF66-43F2-AA14-281D3C2A2459}"/>
              </a:ext>
            </a:extLst>
          </p:cNvPr>
          <p:cNvSpPr>
            <a:spLocks noGrp="1"/>
          </p:cNvSpPr>
          <p:nvPr>
            <p:ph type="sldNum" sz="quarter" idx="12"/>
          </p:nvPr>
        </p:nvSpPr>
        <p:spPr/>
        <p:txBody>
          <a:bodyPr/>
          <a:lstStyle/>
          <a:p>
            <a:fld id="{CD0C8568-1567-4D5D-87B7-ABCCE604C2FE}" type="slidenum">
              <a:rPr lang="sl-SI" smtClean="0"/>
              <a:t>‹#›</a:t>
            </a:fld>
            <a:endParaRPr lang="sl-SI"/>
          </a:p>
        </p:txBody>
      </p:sp>
    </p:spTree>
    <p:extLst>
      <p:ext uri="{BB962C8B-B14F-4D97-AF65-F5344CB8AC3E}">
        <p14:creationId xmlns:p14="http://schemas.microsoft.com/office/powerpoint/2010/main" val="336410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3ED"/>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8A4B9FC7-F9FE-485A-BC32-4FBE222F59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ACCABBA-6269-4B50-8CA3-A49AA25E7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477BC62-04C8-4CF8-89A0-5209AAFCF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E82A0-4805-4149-987F-BB2900A5CCD4}" type="datetimeFigureOut">
              <a:rPr lang="sl-SI" smtClean="0"/>
              <a:t>4. 11. 2020</a:t>
            </a:fld>
            <a:endParaRPr lang="sl-SI"/>
          </a:p>
        </p:txBody>
      </p:sp>
      <p:sp>
        <p:nvSpPr>
          <p:cNvPr id="5" name="Označba mesta noge 4">
            <a:extLst>
              <a:ext uri="{FF2B5EF4-FFF2-40B4-BE49-F238E27FC236}">
                <a16:creationId xmlns:a16="http://schemas.microsoft.com/office/drawing/2014/main" id="{BD9EC767-E7C7-43BC-A581-9D33C0531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A57B5352-356D-409A-80F3-0988DC40E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C8568-1567-4D5D-87B7-ABCCE604C2FE}" type="slidenum">
              <a:rPr lang="sl-SI" smtClean="0"/>
              <a:t>‹#›</a:t>
            </a:fld>
            <a:endParaRPr lang="sl-SI"/>
          </a:p>
        </p:txBody>
      </p:sp>
    </p:spTree>
    <p:extLst>
      <p:ext uri="{BB962C8B-B14F-4D97-AF65-F5344CB8AC3E}">
        <p14:creationId xmlns:p14="http://schemas.microsoft.com/office/powerpoint/2010/main" val="149692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90D616-927E-468D-8B25-8D507EF1E064}"/>
              </a:ext>
            </a:extLst>
          </p:cNvPr>
          <p:cNvSpPr>
            <a:spLocks noGrp="1"/>
          </p:cNvSpPr>
          <p:nvPr>
            <p:ph type="ctrTitle"/>
          </p:nvPr>
        </p:nvSpPr>
        <p:spPr>
          <a:xfrm>
            <a:off x="1639629" y="2875955"/>
            <a:ext cx="9144000" cy="1157288"/>
          </a:xfrm>
        </p:spPr>
        <p:txBody>
          <a:bodyPr>
            <a:normAutofit fontScale="90000"/>
          </a:bodyPr>
          <a:lstStyle/>
          <a:p>
            <a:r>
              <a:rPr lang="sl-SI" sz="8000" b="1" dirty="0">
                <a:effectLst>
                  <a:outerShdw blurRad="38100" dist="38100" dir="2700000" algn="tl">
                    <a:srgbClr val="000000">
                      <a:alpha val="43137"/>
                    </a:srgbClr>
                  </a:outerShdw>
                </a:effectLst>
              </a:rPr>
              <a:t>SNOVI </a:t>
            </a:r>
            <a:r>
              <a:rPr lang="sl-SI" sz="2000" dirty="0"/>
              <a:t>UČB str. 5 - 13</a:t>
            </a:r>
            <a:endParaRPr lang="sl-SI" dirty="0"/>
          </a:p>
        </p:txBody>
      </p:sp>
      <p:sp>
        <p:nvSpPr>
          <p:cNvPr id="3" name="Podnaslov 2">
            <a:extLst>
              <a:ext uri="{FF2B5EF4-FFF2-40B4-BE49-F238E27FC236}">
                <a16:creationId xmlns:a16="http://schemas.microsoft.com/office/drawing/2014/main" id="{AD361C0E-0C26-4E44-8722-677670A16423}"/>
              </a:ext>
            </a:extLst>
          </p:cNvPr>
          <p:cNvSpPr>
            <a:spLocks noGrp="1"/>
          </p:cNvSpPr>
          <p:nvPr>
            <p:ph type="subTitle" idx="1"/>
          </p:nvPr>
        </p:nvSpPr>
        <p:spPr>
          <a:xfrm>
            <a:off x="1524000" y="4240215"/>
            <a:ext cx="9144000" cy="556417"/>
          </a:xfrm>
        </p:spPr>
        <p:txBody>
          <a:bodyPr>
            <a:normAutofit/>
          </a:bodyPr>
          <a:lstStyle/>
          <a:p>
            <a:r>
              <a:rPr lang="sl-SI" dirty="0"/>
              <a:t>2. teden: 9.11.2020 - 13.11.2020</a:t>
            </a:r>
          </a:p>
          <a:p>
            <a:endParaRPr lang="sl-SI" dirty="0"/>
          </a:p>
          <a:p>
            <a:endParaRPr lang="sl-SI" dirty="0"/>
          </a:p>
        </p:txBody>
      </p:sp>
      <p:pic>
        <p:nvPicPr>
          <p:cNvPr id="9218" name="Picture 2">
            <a:extLst>
              <a:ext uri="{FF2B5EF4-FFF2-40B4-BE49-F238E27FC236}">
                <a16:creationId xmlns:a16="http://schemas.microsoft.com/office/drawing/2014/main" id="{7CA1C5D3-0FAC-44A9-A055-896408A7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628" y="735012"/>
            <a:ext cx="2485196" cy="16557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39CE00D5-F8D3-4F90-8A0B-9DB1E7BF1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178" y="600868"/>
            <a:ext cx="25654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027C41D9-34AA-43BD-B61D-5F3686C6A968}"/>
              </a:ext>
            </a:extLst>
          </p:cNvPr>
          <p:cNvSpPr txBox="1"/>
          <p:nvPr/>
        </p:nvSpPr>
        <p:spPr>
          <a:xfrm>
            <a:off x="502947" y="328905"/>
            <a:ext cx="10308335" cy="523220"/>
          </a:xfrm>
          <a:prstGeom prst="rect">
            <a:avLst/>
          </a:prstGeom>
          <a:noFill/>
        </p:spPr>
        <p:txBody>
          <a:bodyPr wrap="none" rtlCol="0">
            <a:spAutoFit/>
          </a:bodyPr>
          <a:lstStyle/>
          <a:p>
            <a:r>
              <a:rPr lang="sl-SI" sz="2800" b="1" dirty="0">
                <a:solidFill>
                  <a:schemeClr val="accent1">
                    <a:lumMod val="75000"/>
                  </a:schemeClr>
                </a:solidFill>
              </a:rPr>
              <a:t>7. Čiste snovi delimo na ELEMENTE in SPOJINE </a:t>
            </a:r>
            <a:r>
              <a:rPr lang="sl-SI" dirty="0"/>
              <a:t>(te s prostim očesom NE VIDIMO).</a:t>
            </a:r>
          </a:p>
        </p:txBody>
      </p:sp>
      <p:sp>
        <p:nvSpPr>
          <p:cNvPr id="3" name="Pravokotnik 2">
            <a:extLst>
              <a:ext uri="{FF2B5EF4-FFF2-40B4-BE49-F238E27FC236}">
                <a16:creationId xmlns:a16="http://schemas.microsoft.com/office/drawing/2014/main" id="{5440370C-0346-4664-87AD-1A60AE26EE2A}"/>
              </a:ext>
            </a:extLst>
          </p:cNvPr>
          <p:cNvSpPr/>
          <p:nvPr/>
        </p:nvSpPr>
        <p:spPr>
          <a:xfrm>
            <a:off x="4362451" y="965079"/>
            <a:ext cx="1933576"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ČISTE SNOVI</a:t>
            </a:r>
          </a:p>
        </p:txBody>
      </p:sp>
      <p:cxnSp>
        <p:nvCxnSpPr>
          <p:cNvPr id="4" name="Povezovalnik: kolenski 3">
            <a:extLst>
              <a:ext uri="{FF2B5EF4-FFF2-40B4-BE49-F238E27FC236}">
                <a16:creationId xmlns:a16="http://schemas.microsoft.com/office/drawing/2014/main" id="{03675202-AC30-4B84-B51D-C8232C10CC08}"/>
              </a:ext>
            </a:extLst>
          </p:cNvPr>
          <p:cNvCxnSpPr>
            <a:stCxn id="3" idx="2"/>
          </p:cNvCxnSpPr>
          <p:nvPr/>
        </p:nvCxnSpPr>
        <p:spPr>
          <a:xfrm rot="5400000">
            <a:off x="4450558" y="1572297"/>
            <a:ext cx="885825" cy="8715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Povezovalnik: kolenski 4">
            <a:extLst>
              <a:ext uri="{FF2B5EF4-FFF2-40B4-BE49-F238E27FC236}">
                <a16:creationId xmlns:a16="http://schemas.microsoft.com/office/drawing/2014/main" id="{942FA1FC-0207-4A46-A1D7-2D7F8D82D408}"/>
              </a:ext>
            </a:extLst>
          </p:cNvPr>
          <p:cNvCxnSpPr>
            <a:stCxn id="3" idx="2"/>
          </p:cNvCxnSpPr>
          <p:nvPr/>
        </p:nvCxnSpPr>
        <p:spPr>
          <a:xfrm rot="16200000" flipH="1">
            <a:off x="5322095" y="1572297"/>
            <a:ext cx="885825" cy="8715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ravokotnik 6">
            <a:extLst>
              <a:ext uri="{FF2B5EF4-FFF2-40B4-BE49-F238E27FC236}">
                <a16:creationId xmlns:a16="http://schemas.microsoft.com/office/drawing/2014/main" id="{AE991DD6-690F-484D-834A-6F8B5BA07406}"/>
              </a:ext>
            </a:extLst>
          </p:cNvPr>
          <p:cNvSpPr/>
          <p:nvPr/>
        </p:nvSpPr>
        <p:spPr>
          <a:xfrm>
            <a:off x="3375240" y="2560317"/>
            <a:ext cx="167640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ELEMENTI</a:t>
            </a:r>
          </a:p>
        </p:txBody>
      </p:sp>
      <p:sp>
        <p:nvSpPr>
          <p:cNvPr id="9" name="Pravokotnik 8">
            <a:extLst>
              <a:ext uri="{FF2B5EF4-FFF2-40B4-BE49-F238E27FC236}">
                <a16:creationId xmlns:a16="http://schemas.microsoft.com/office/drawing/2014/main" id="{C946083B-CCF4-47BB-AFAD-6CAEF1237E4C}"/>
              </a:ext>
            </a:extLst>
          </p:cNvPr>
          <p:cNvSpPr/>
          <p:nvPr/>
        </p:nvSpPr>
        <p:spPr>
          <a:xfrm>
            <a:off x="5940262" y="2548884"/>
            <a:ext cx="181927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SPOJINE</a:t>
            </a:r>
          </a:p>
        </p:txBody>
      </p:sp>
      <p:sp>
        <p:nvSpPr>
          <p:cNvPr id="11" name="PoljeZBesedilom 10">
            <a:extLst>
              <a:ext uri="{FF2B5EF4-FFF2-40B4-BE49-F238E27FC236}">
                <a16:creationId xmlns:a16="http://schemas.microsoft.com/office/drawing/2014/main" id="{43EC58DE-6AF0-43D3-A2A0-EB7B3FA0EAB0}"/>
              </a:ext>
            </a:extLst>
          </p:cNvPr>
          <p:cNvSpPr txBox="1"/>
          <p:nvPr/>
        </p:nvSpPr>
        <p:spPr>
          <a:xfrm>
            <a:off x="2400300" y="4124325"/>
            <a:ext cx="184731" cy="369332"/>
          </a:xfrm>
          <a:prstGeom prst="rect">
            <a:avLst/>
          </a:prstGeom>
          <a:noFill/>
        </p:spPr>
        <p:txBody>
          <a:bodyPr wrap="none" rtlCol="0">
            <a:spAutoFit/>
          </a:bodyPr>
          <a:lstStyle/>
          <a:p>
            <a:endParaRPr lang="sl-SI" dirty="0"/>
          </a:p>
        </p:txBody>
      </p:sp>
      <p:pic>
        <p:nvPicPr>
          <p:cNvPr id="3076" name="Picture 4" descr="The image depicts molecules of elements and compounds. When a molecule of a pure substance contains atoms of two or more elements combine in the fixed ratio, it is said to be a compound. Compounds have properties, which are completely different from the properties of elements that make them. We can break a molecule of a compound to get pure elements. However, this breakup is not possible with simple physical methods.  In compounds, chemical bonds join atoms together. These bonds are very strong and difficult to break. Thus, to get original elements (or atoms) from compounds we need to apply chemical methods. ">
            <a:extLst>
              <a:ext uri="{FF2B5EF4-FFF2-40B4-BE49-F238E27FC236}">
                <a16:creationId xmlns:a16="http://schemas.microsoft.com/office/drawing/2014/main" id="{316E94F9-0F01-46D4-8A10-1725BA25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240" y="3429000"/>
            <a:ext cx="4352924" cy="2445552"/>
          </a:xfrm>
          <a:prstGeom prst="rect">
            <a:avLst/>
          </a:prstGeom>
          <a:noFill/>
          <a:extLst>
            <a:ext uri="{909E8E84-426E-40DD-AFC4-6F175D3DCCD1}">
              <a14:hiddenFill xmlns:a14="http://schemas.microsoft.com/office/drawing/2010/main">
                <a:solidFill>
                  <a:srgbClr val="FFFFFF"/>
                </a:solidFill>
              </a14:hiddenFill>
            </a:ext>
          </a:extLst>
        </p:spPr>
      </p:pic>
      <p:sp>
        <p:nvSpPr>
          <p:cNvPr id="15" name="PoljeZBesedilom 14">
            <a:extLst>
              <a:ext uri="{FF2B5EF4-FFF2-40B4-BE49-F238E27FC236}">
                <a16:creationId xmlns:a16="http://schemas.microsoft.com/office/drawing/2014/main" id="{8FD155A5-2338-4E43-BDF6-02CCB44E8412}"/>
              </a:ext>
            </a:extLst>
          </p:cNvPr>
          <p:cNvSpPr txBox="1"/>
          <p:nvPr/>
        </p:nvSpPr>
        <p:spPr>
          <a:xfrm>
            <a:off x="447674" y="6082009"/>
            <a:ext cx="11744325" cy="523220"/>
          </a:xfrm>
          <a:prstGeom prst="rect">
            <a:avLst/>
          </a:prstGeom>
          <a:noFill/>
        </p:spPr>
        <p:txBody>
          <a:bodyPr wrap="square">
            <a:spAutoFit/>
          </a:bodyPr>
          <a:lstStyle/>
          <a:p>
            <a:r>
              <a:rPr lang="sl-SI" sz="2800" b="1" dirty="0">
                <a:solidFill>
                  <a:schemeClr val="accent1">
                    <a:lumMod val="75000"/>
                  </a:schemeClr>
                </a:solidFill>
              </a:rPr>
              <a:t>Snov je sestavljena iz delcev (atomov), ki se povezujejo v skupke (molekule).</a:t>
            </a:r>
          </a:p>
        </p:txBody>
      </p:sp>
      <p:sp>
        <p:nvSpPr>
          <p:cNvPr id="13" name="PoljeZBesedilom 12">
            <a:extLst>
              <a:ext uri="{FF2B5EF4-FFF2-40B4-BE49-F238E27FC236}">
                <a16:creationId xmlns:a16="http://schemas.microsoft.com/office/drawing/2014/main" id="{4B6CF3BC-D471-4488-9C2D-91BFD21CDE4D}"/>
              </a:ext>
            </a:extLst>
          </p:cNvPr>
          <p:cNvSpPr txBox="1"/>
          <p:nvPr/>
        </p:nvSpPr>
        <p:spPr>
          <a:xfrm>
            <a:off x="630852" y="4937051"/>
            <a:ext cx="2624821" cy="646331"/>
          </a:xfrm>
          <a:prstGeom prst="rect">
            <a:avLst/>
          </a:prstGeom>
          <a:noFill/>
        </p:spPr>
        <p:txBody>
          <a:bodyPr wrap="none" rtlCol="0">
            <a:spAutoFit/>
          </a:bodyPr>
          <a:lstStyle/>
          <a:p>
            <a:r>
              <a:rPr lang="sl-SI" b="1" dirty="0"/>
              <a:t>MOLEKULA ELEMENTA</a:t>
            </a:r>
          </a:p>
          <a:p>
            <a:r>
              <a:rPr lang="sl-SI" b="1" dirty="0"/>
              <a:t>Sestavljajo jo enaki atomi</a:t>
            </a:r>
          </a:p>
        </p:txBody>
      </p:sp>
      <p:sp>
        <p:nvSpPr>
          <p:cNvPr id="14" name="PoljeZBesedilom 13">
            <a:extLst>
              <a:ext uri="{FF2B5EF4-FFF2-40B4-BE49-F238E27FC236}">
                <a16:creationId xmlns:a16="http://schemas.microsoft.com/office/drawing/2014/main" id="{E61C8645-CA59-448C-8030-DC7E879BE52D}"/>
              </a:ext>
            </a:extLst>
          </p:cNvPr>
          <p:cNvSpPr txBox="1"/>
          <p:nvPr/>
        </p:nvSpPr>
        <p:spPr>
          <a:xfrm>
            <a:off x="7711494" y="3429000"/>
            <a:ext cx="2775247" cy="646331"/>
          </a:xfrm>
          <a:prstGeom prst="rect">
            <a:avLst/>
          </a:prstGeom>
          <a:noFill/>
        </p:spPr>
        <p:txBody>
          <a:bodyPr wrap="none" rtlCol="0">
            <a:spAutoFit/>
          </a:bodyPr>
          <a:lstStyle/>
          <a:p>
            <a:r>
              <a:rPr lang="sl-SI" b="1" dirty="0"/>
              <a:t>MOLEKULA SPOJINE</a:t>
            </a:r>
          </a:p>
          <a:p>
            <a:r>
              <a:rPr lang="sl-SI" b="1" dirty="0"/>
              <a:t>Sestavljajo jo različni atomi</a:t>
            </a:r>
          </a:p>
        </p:txBody>
      </p:sp>
      <p:pic>
        <p:nvPicPr>
          <p:cNvPr id="18" name="Slika 17" descr="Fyzika :: Martin Gembec">
            <a:extLst>
              <a:ext uri="{FF2B5EF4-FFF2-40B4-BE49-F238E27FC236}">
                <a16:creationId xmlns:a16="http://schemas.microsoft.com/office/drawing/2014/main" id="{DCA7101F-3017-45A4-A093-2296D7D0A0E6}"/>
              </a:ext>
            </a:extLst>
          </p:cNvPr>
          <p:cNvPicPr/>
          <p:nvPr/>
        </p:nvPicPr>
        <p:blipFill rotWithShape="1">
          <a:blip r:embed="rId3">
            <a:extLst>
              <a:ext uri="{28A0092B-C50C-407E-A947-70E740481C1C}">
                <a14:useLocalDpi xmlns:a14="http://schemas.microsoft.com/office/drawing/2010/main" val="0"/>
              </a:ext>
            </a:extLst>
          </a:blip>
          <a:srcRect t="19617" r="63542" b="25521"/>
          <a:stretch/>
        </p:blipFill>
        <p:spPr bwMode="auto">
          <a:xfrm>
            <a:off x="1459706" y="2550375"/>
            <a:ext cx="1676401" cy="1875826"/>
          </a:xfrm>
          <a:prstGeom prst="rect">
            <a:avLst/>
          </a:prstGeom>
          <a:noFill/>
          <a:ln>
            <a:noFill/>
          </a:ln>
          <a:extLst>
            <a:ext uri="{53640926-AAD7-44D8-BBD7-CCE9431645EC}">
              <a14:shadowObscured xmlns:a14="http://schemas.microsoft.com/office/drawing/2010/main"/>
            </a:ext>
          </a:extLst>
        </p:spPr>
      </p:pic>
      <p:sp>
        <p:nvSpPr>
          <p:cNvPr id="19" name="PoljeZBesedilom 18">
            <a:extLst>
              <a:ext uri="{FF2B5EF4-FFF2-40B4-BE49-F238E27FC236}">
                <a16:creationId xmlns:a16="http://schemas.microsoft.com/office/drawing/2014/main" id="{6DDAADF1-2DB4-4B7E-8678-4F6C93D8D3FF}"/>
              </a:ext>
            </a:extLst>
          </p:cNvPr>
          <p:cNvSpPr txBox="1"/>
          <p:nvPr/>
        </p:nvSpPr>
        <p:spPr>
          <a:xfrm>
            <a:off x="583144" y="4044645"/>
            <a:ext cx="832087" cy="369332"/>
          </a:xfrm>
          <a:prstGeom prst="rect">
            <a:avLst/>
          </a:prstGeom>
          <a:noFill/>
        </p:spPr>
        <p:txBody>
          <a:bodyPr wrap="none" rtlCol="0">
            <a:spAutoFit/>
          </a:bodyPr>
          <a:lstStyle/>
          <a:p>
            <a:r>
              <a:rPr lang="sl-SI" b="1" dirty="0"/>
              <a:t>ATOMI</a:t>
            </a:r>
          </a:p>
        </p:txBody>
      </p:sp>
      <p:cxnSp>
        <p:nvCxnSpPr>
          <p:cNvPr id="21" name="Raven povezovalnik 20">
            <a:extLst>
              <a:ext uri="{FF2B5EF4-FFF2-40B4-BE49-F238E27FC236}">
                <a16:creationId xmlns:a16="http://schemas.microsoft.com/office/drawing/2014/main" id="{E89C8513-4CD9-4358-A056-5BFC51E206AE}"/>
              </a:ext>
            </a:extLst>
          </p:cNvPr>
          <p:cNvCxnSpPr/>
          <p:nvPr/>
        </p:nvCxnSpPr>
        <p:spPr>
          <a:xfrm>
            <a:off x="5476556" y="2550375"/>
            <a:ext cx="0" cy="3475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aven puščični povezovalnik 22">
            <a:extLst>
              <a:ext uri="{FF2B5EF4-FFF2-40B4-BE49-F238E27FC236}">
                <a16:creationId xmlns:a16="http://schemas.microsoft.com/office/drawing/2014/main" id="{BD2BDA6C-EAEA-48DD-9AFD-0C7403231FA7}"/>
              </a:ext>
            </a:extLst>
          </p:cNvPr>
          <p:cNvCxnSpPr/>
          <p:nvPr/>
        </p:nvCxnSpPr>
        <p:spPr>
          <a:xfrm flipV="1">
            <a:off x="2657475" y="4540991"/>
            <a:ext cx="866775" cy="314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ven puščični povezovalnik 24">
            <a:extLst>
              <a:ext uri="{FF2B5EF4-FFF2-40B4-BE49-F238E27FC236}">
                <a16:creationId xmlns:a16="http://schemas.microsoft.com/office/drawing/2014/main" id="{DB1401CC-3D45-4A4F-A54C-FE5D3C2AA930}"/>
              </a:ext>
            </a:extLst>
          </p:cNvPr>
          <p:cNvCxnSpPr/>
          <p:nvPr/>
        </p:nvCxnSpPr>
        <p:spPr>
          <a:xfrm flipV="1">
            <a:off x="1181100" y="3547824"/>
            <a:ext cx="590528" cy="243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PoljeZBesedilom 5">
            <a:extLst>
              <a:ext uri="{FF2B5EF4-FFF2-40B4-BE49-F238E27FC236}">
                <a16:creationId xmlns:a16="http://schemas.microsoft.com/office/drawing/2014/main" id="{27DF10D8-F2D4-40B8-A895-2689E89250BB}"/>
              </a:ext>
            </a:extLst>
          </p:cNvPr>
          <p:cNvSpPr txBox="1"/>
          <p:nvPr/>
        </p:nvSpPr>
        <p:spPr>
          <a:xfrm>
            <a:off x="2223612" y="1302527"/>
            <a:ext cx="1457643" cy="369332"/>
          </a:xfrm>
          <a:prstGeom prst="rect">
            <a:avLst/>
          </a:prstGeom>
          <a:noFill/>
        </p:spPr>
        <p:txBody>
          <a:bodyPr wrap="none" rtlCol="0">
            <a:spAutoFit/>
          </a:bodyPr>
          <a:lstStyle/>
          <a:p>
            <a:r>
              <a:rPr lang="sl-SI" dirty="0"/>
              <a:t>Preriši shemo</a:t>
            </a:r>
          </a:p>
        </p:txBody>
      </p:sp>
    </p:spTree>
    <p:extLst>
      <p:ext uri="{BB962C8B-B14F-4D97-AF65-F5344CB8AC3E}">
        <p14:creationId xmlns:p14="http://schemas.microsoft.com/office/powerpoint/2010/main" val="136793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3020B8A4-3098-4FA6-9CAC-82B66A072FFB}"/>
              </a:ext>
            </a:extLst>
          </p:cNvPr>
          <p:cNvSpPr txBox="1"/>
          <p:nvPr/>
        </p:nvSpPr>
        <p:spPr>
          <a:xfrm>
            <a:off x="533400" y="561975"/>
            <a:ext cx="5117042" cy="523220"/>
          </a:xfrm>
          <a:prstGeom prst="rect">
            <a:avLst/>
          </a:prstGeom>
          <a:noFill/>
        </p:spPr>
        <p:txBody>
          <a:bodyPr wrap="none" rtlCol="0">
            <a:spAutoFit/>
          </a:bodyPr>
          <a:lstStyle/>
          <a:p>
            <a:r>
              <a:rPr lang="sl-SI" sz="2800" b="1" dirty="0">
                <a:solidFill>
                  <a:schemeClr val="accent1">
                    <a:lumMod val="75000"/>
                  </a:schemeClr>
                </a:solidFill>
              </a:rPr>
              <a:t>8. PERIODNI SISTEM ELEMENTOV</a:t>
            </a:r>
          </a:p>
        </p:txBody>
      </p:sp>
      <p:pic>
        <p:nvPicPr>
          <p:cNvPr id="3" name="Picture 2" descr="Leto 2019 je mednarodno leto periodnega sistema elementov">
            <a:extLst>
              <a:ext uri="{FF2B5EF4-FFF2-40B4-BE49-F238E27FC236}">
                <a16:creationId xmlns:a16="http://schemas.microsoft.com/office/drawing/2014/main" id="{C3900A7E-D2D4-46F4-B6C0-9EDCAF5E1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1645280"/>
            <a:ext cx="5468650" cy="3567440"/>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a:extLst>
              <a:ext uri="{FF2B5EF4-FFF2-40B4-BE49-F238E27FC236}">
                <a16:creationId xmlns:a16="http://schemas.microsoft.com/office/drawing/2014/main" id="{30A35B28-A9EF-45FC-91F9-968539FC7160}"/>
              </a:ext>
            </a:extLst>
          </p:cNvPr>
          <p:cNvSpPr txBox="1"/>
          <p:nvPr/>
        </p:nvSpPr>
        <p:spPr>
          <a:xfrm>
            <a:off x="533400" y="1645280"/>
            <a:ext cx="5219700" cy="3970318"/>
          </a:xfrm>
          <a:prstGeom prst="rect">
            <a:avLst/>
          </a:prstGeom>
          <a:noFill/>
        </p:spPr>
        <p:txBody>
          <a:bodyPr wrap="square">
            <a:spAutoFit/>
          </a:bodyPr>
          <a:lstStyle/>
          <a:p>
            <a:r>
              <a:rPr lang="sl-SI" sz="2800" dirty="0"/>
              <a:t>V naravi je 91 elementov. </a:t>
            </a:r>
          </a:p>
          <a:p>
            <a:endParaRPr lang="sl-SI" sz="2800" dirty="0"/>
          </a:p>
          <a:p>
            <a:r>
              <a:rPr lang="sl-SI" sz="2800" b="1" dirty="0">
                <a:solidFill>
                  <a:schemeClr val="accent1">
                    <a:lumMod val="75000"/>
                  </a:schemeClr>
                </a:solidFill>
              </a:rPr>
              <a:t>Elementi so razvrščeni v Periodnem sistemu elementov. </a:t>
            </a:r>
          </a:p>
          <a:p>
            <a:endParaRPr lang="sl-SI" sz="2800" b="1" dirty="0">
              <a:solidFill>
                <a:schemeClr val="accent1">
                  <a:lumMod val="75000"/>
                </a:schemeClr>
              </a:solidFill>
            </a:endParaRPr>
          </a:p>
          <a:p>
            <a:r>
              <a:rPr lang="sl-SI" sz="2800" b="1" dirty="0">
                <a:solidFill>
                  <a:schemeClr val="accent1">
                    <a:lumMod val="75000"/>
                  </a:schemeClr>
                </a:solidFill>
              </a:rPr>
              <a:t>Zapisani so s simbolom.</a:t>
            </a:r>
          </a:p>
          <a:p>
            <a:endParaRPr lang="sl-SI" sz="2800" b="1" dirty="0"/>
          </a:p>
          <a:p>
            <a:r>
              <a:rPr lang="sl-SI" sz="2800" i="1" dirty="0"/>
              <a:t>Več o periodnem sistemu si preberi v učbeniku na strani 11, 12, 13.</a:t>
            </a:r>
          </a:p>
        </p:txBody>
      </p:sp>
    </p:spTree>
    <p:extLst>
      <p:ext uri="{BB962C8B-B14F-4D97-AF65-F5344CB8AC3E}">
        <p14:creationId xmlns:p14="http://schemas.microsoft.com/office/powerpoint/2010/main" val="224818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imeri Elementov, Spojin in Zmesi">
            <a:extLst>
              <a:ext uri="{FF2B5EF4-FFF2-40B4-BE49-F238E27FC236}">
                <a16:creationId xmlns:a16="http://schemas.microsoft.com/office/drawing/2014/main" id="{ABF51AC4-57A1-4491-A620-565A7CFC02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500"/>
          <a:stretch/>
        </p:blipFill>
        <p:spPr bwMode="auto">
          <a:xfrm>
            <a:off x="3217883" y="255294"/>
            <a:ext cx="5435600" cy="6347411"/>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a:extLst>
              <a:ext uri="{FF2B5EF4-FFF2-40B4-BE49-F238E27FC236}">
                <a16:creationId xmlns:a16="http://schemas.microsoft.com/office/drawing/2014/main" id="{E310D235-215E-408E-AA83-5906014D9767}"/>
              </a:ext>
            </a:extLst>
          </p:cNvPr>
          <p:cNvSpPr txBox="1"/>
          <p:nvPr/>
        </p:nvSpPr>
        <p:spPr>
          <a:xfrm>
            <a:off x="1085850" y="314325"/>
            <a:ext cx="1292726" cy="369332"/>
          </a:xfrm>
          <a:prstGeom prst="rect">
            <a:avLst/>
          </a:prstGeom>
          <a:noFill/>
          <a:ln>
            <a:solidFill>
              <a:schemeClr val="tx1"/>
            </a:solidFill>
            <a:prstDash val="sysDot"/>
          </a:ln>
        </p:spPr>
        <p:txBody>
          <a:bodyPr wrap="none" rtlCol="0">
            <a:spAutoFit/>
          </a:bodyPr>
          <a:lstStyle/>
          <a:p>
            <a:r>
              <a:rPr lang="sl-SI" dirty="0"/>
              <a:t>PONOVIMO</a:t>
            </a:r>
          </a:p>
        </p:txBody>
      </p:sp>
    </p:spTree>
    <p:extLst>
      <p:ext uri="{BB962C8B-B14F-4D97-AF65-F5344CB8AC3E}">
        <p14:creationId xmlns:p14="http://schemas.microsoft.com/office/powerpoint/2010/main" val="6856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010426-BDE0-4019-85AC-BC2037833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388382"/>
            <a:ext cx="8086646" cy="511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4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Happy News - Good Luck – Postmark">
            <a:extLst>
              <a:ext uri="{FF2B5EF4-FFF2-40B4-BE49-F238E27FC236}">
                <a16:creationId xmlns:a16="http://schemas.microsoft.com/office/drawing/2014/main" id="{2CE403F2-03A4-41C6-BAA0-A0BB28C99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07766"/>
            <a:ext cx="5141913" cy="5842468"/>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a:extLst>
              <a:ext uri="{FF2B5EF4-FFF2-40B4-BE49-F238E27FC236}">
                <a16:creationId xmlns:a16="http://schemas.microsoft.com/office/drawing/2014/main" id="{F1B5CB9B-4385-48AC-9B8F-419B7E22D684}"/>
              </a:ext>
            </a:extLst>
          </p:cNvPr>
          <p:cNvSpPr txBox="1"/>
          <p:nvPr/>
        </p:nvSpPr>
        <p:spPr>
          <a:xfrm>
            <a:off x="7772400" y="4933950"/>
            <a:ext cx="2559034" cy="369332"/>
          </a:xfrm>
          <a:prstGeom prst="rect">
            <a:avLst/>
          </a:prstGeom>
          <a:noFill/>
        </p:spPr>
        <p:txBody>
          <a:bodyPr wrap="none" rtlCol="0">
            <a:spAutoFit/>
          </a:bodyPr>
          <a:lstStyle/>
          <a:p>
            <a:r>
              <a:rPr lang="sl-SI" dirty="0"/>
              <a:t>Učiteljici Marjetka in Tina</a:t>
            </a:r>
          </a:p>
        </p:txBody>
      </p:sp>
    </p:spTree>
    <p:extLst>
      <p:ext uri="{BB962C8B-B14F-4D97-AF65-F5344CB8AC3E}">
        <p14:creationId xmlns:p14="http://schemas.microsoft.com/office/powerpoint/2010/main" val="389302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5113D4-66B4-433B-865D-2BBCFEEE7249}"/>
              </a:ext>
            </a:extLst>
          </p:cNvPr>
          <p:cNvSpPr>
            <a:spLocks noGrp="1"/>
          </p:cNvSpPr>
          <p:nvPr>
            <p:ph type="title"/>
          </p:nvPr>
        </p:nvSpPr>
        <p:spPr/>
        <p:txBody>
          <a:bodyPr/>
          <a:lstStyle/>
          <a:p>
            <a:r>
              <a:rPr lang="sl-SI" dirty="0"/>
              <a:t>Navodila za delo</a:t>
            </a:r>
          </a:p>
        </p:txBody>
      </p:sp>
      <p:sp>
        <p:nvSpPr>
          <p:cNvPr id="3" name="Označba mesta vsebine 2">
            <a:extLst>
              <a:ext uri="{FF2B5EF4-FFF2-40B4-BE49-F238E27FC236}">
                <a16:creationId xmlns:a16="http://schemas.microsoft.com/office/drawing/2014/main" id="{79656478-77A0-4311-A0C8-8DDEFF90F377}"/>
              </a:ext>
            </a:extLst>
          </p:cNvPr>
          <p:cNvSpPr>
            <a:spLocks noGrp="1"/>
          </p:cNvSpPr>
          <p:nvPr>
            <p:ph idx="1"/>
          </p:nvPr>
        </p:nvSpPr>
        <p:spPr/>
        <p:txBody>
          <a:bodyPr/>
          <a:lstStyle/>
          <a:p>
            <a:r>
              <a:rPr lang="sl-SI" dirty="0" err="1"/>
              <a:t>Power</a:t>
            </a:r>
            <a:r>
              <a:rPr lang="sl-SI" dirty="0"/>
              <a:t> </a:t>
            </a:r>
            <a:r>
              <a:rPr lang="sl-SI" dirty="0" err="1"/>
              <a:t>point</a:t>
            </a:r>
            <a:r>
              <a:rPr lang="sl-SI" dirty="0"/>
              <a:t> preberi in ga </a:t>
            </a:r>
            <a:r>
              <a:rPr lang="sl-SI" u="sng" dirty="0"/>
              <a:t>NE kopiraj </a:t>
            </a:r>
            <a:r>
              <a:rPr lang="sl-SI" dirty="0"/>
              <a:t>v zvezek.</a:t>
            </a:r>
          </a:p>
          <a:p>
            <a:r>
              <a:rPr lang="sl-SI" dirty="0"/>
              <a:t>V učbeniku, Aktivno v naravoslovje 2, preberi tekočo snov od strani 6-13.</a:t>
            </a:r>
          </a:p>
          <a:p>
            <a:r>
              <a:rPr lang="sl-SI" b="1" u="sng" dirty="0">
                <a:solidFill>
                  <a:srgbClr val="FF0000"/>
                </a:solidFill>
              </a:rPr>
              <a:t>V zvezek PREPIŠI le tisto, kar je zapisano s KREPKO, MODRO pisavo!</a:t>
            </a:r>
          </a:p>
          <a:p>
            <a:r>
              <a:rPr lang="sl-SI" u="sng" dirty="0"/>
              <a:t>Enkrat na teden, </a:t>
            </a:r>
            <a:r>
              <a:rPr lang="sl-SI" dirty="0"/>
              <a:t>v času naravoslovja po urniku, se bomo srečali preko zooma. Povezave na zoom boste dobili v e - asistentu (v kanalu, oglasni deski in spletni učilnici).</a:t>
            </a:r>
          </a:p>
          <a:p>
            <a:r>
              <a:rPr lang="sl-SI" dirty="0"/>
              <a:t>O točnem dnevu in uri, kdaj bo zoom potekal, boste pravočasno seznanjeni.</a:t>
            </a:r>
          </a:p>
          <a:p>
            <a:endParaRPr lang="sl-SI" dirty="0"/>
          </a:p>
          <a:p>
            <a:endParaRPr lang="sl-SI" b="1" u="sng" dirty="0"/>
          </a:p>
          <a:p>
            <a:endParaRPr lang="sl-SI" dirty="0"/>
          </a:p>
          <a:p>
            <a:endParaRPr lang="sl-SI" dirty="0"/>
          </a:p>
        </p:txBody>
      </p:sp>
    </p:spTree>
    <p:extLst>
      <p:ext uri="{BB962C8B-B14F-4D97-AF65-F5344CB8AC3E}">
        <p14:creationId xmlns:p14="http://schemas.microsoft.com/office/powerpoint/2010/main" val="334409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6807FE-464D-49EF-B79E-AEE694782D09}"/>
              </a:ext>
            </a:extLst>
          </p:cNvPr>
          <p:cNvSpPr>
            <a:spLocks noGrp="1"/>
          </p:cNvSpPr>
          <p:nvPr>
            <p:ph type="title"/>
          </p:nvPr>
        </p:nvSpPr>
        <p:spPr/>
        <p:txBody>
          <a:bodyPr/>
          <a:lstStyle/>
          <a:p>
            <a:r>
              <a:rPr lang="sl-SI" sz="1800" b="1" dirty="0"/>
              <a:t>Naslov:</a:t>
            </a:r>
            <a:r>
              <a:rPr lang="sl-SI" b="1" dirty="0"/>
              <a:t> </a:t>
            </a:r>
            <a:r>
              <a:rPr lang="sl-SI" b="1" dirty="0">
                <a:solidFill>
                  <a:schemeClr val="accent1">
                    <a:lumMod val="75000"/>
                  </a:schemeClr>
                </a:solidFill>
              </a:rPr>
              <a:t>SNOVI OKOLI NAS</a:t>
            </a:r>
          </a:p>
        </p:txBody>
      </p:sp>
      <p:sp>
        <p:nvSpPr>
          <p:cNvPr id="3" name="Označba mesta vsebine 2">
            <a:extLst>
              <a:ext uri="{FF2B5EF4-FFF2-40B4-BE49-F238E27FC236}">
                <a16:creationId xmlns:a16="http://schemas.microsoft.com/office/drawing/2014/main" id="{072E660F-CF7B-4D11-9E84-82D7D00642F9}"/>
              </a:ext>
            </a:extLst>
          </p:cNvPr>
          <p:cNvSpPr>
            <a:spLocks noGrp="1"/>
          </p:cNvSpPr>
          <p:nvPr>
            <p:ph idx="1"/>
          </p:nvPr>
        </p:nvSpPr>
        <p:spPr/>
        <p:txBody>
          <a:bodyPr/>
          <a:lstStyle/>
          <a:p>
            <a:r>
              <a:rPr lang="sl-SI" dirty="0"/>
              <a:t>Lani smo spoznali, da je vse zgrajeno iz snovi: vsi predmeti, ki jih vidimo okoli sebe, vsa narava, živa in neživa – tudi zrak je iz snovi.</a:t>
            </a:r>
          </a:p>
          <a:p>
            <a:pPr marL="0" indent="0">
              <a:buNone/>
            </a:pPr>
            <a:endParaRPr lang="sl-SI" dirty="0"/>
          </a:p>
          <a:p>
            <a:pPr marL="0" indent="0">
              <a:buNone/>
            </a:pPr>
            <a:r>
              <a:rPr lang="sl-SI" b="1" dirty="0">
                <a:solidFill>
                  <a:schemeClr val="accent1">
                    <a:lumMod val="75000"/>
                  </a:schemeClr>
                </a:solidFill>
              </a:rPr>
              <a:t>1. Kaj je snov?</a:t>
            </a:r>
          </a:p>
          <a:p>
            <a:pPr marL="0" indent="0">
              <a:buNone/>
            </a:pPr>
            <a:r>
              <a:rPr lang="sl-SI" b="1" dirty="0">
                <a:solidFill>
                  <a:schemeClr val="accent1">
                    <a:lumMod val="75000"/>
                  </a:schemeClr>
                </a:solidFill>
              </a:rPr>
              <a:t>Snov je vse kar ima maso in zavzema določeno prostornino.</a:t>
            </a:r>
          </a:p>
          <a:p>
            <a:pPr marL="0" indent="0">
              <a:buNone/>
            </a:pPr>
            <a:endParaRPr lang="sl-SI" dirty="0"/>
          </a:p>
          <a:p>
            <a:pPr marL="0" indent="0">
              <a:buNone/>
            </a:pPr>
            <a:r>
              <a:rPr lang="sl-SI" dirty="0"/>
              <a:t> </a:t>
            </a:r>
          </a:p>
        </p:txBody>
      </p:sp>
    </p:spTree>
    <p:extLst>
      <p:ext uri="{BB962C8B-B14F-4D97-AF65-F5344CB8AC3E}">
        <p14:creationId xmlns:p14="http://schemas.microsoft.com/office/powerpoint/2010/main" val="636112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B9A6198-3437-4E1A-8A19-78AD5DB05A04}"/>
              </a:ext>
            </a:extLst>
          </p:cNvPr>
          <p:cNvSpPr>
            <a:spLocks noGrp="1"/>
          </p:cNvSpPr>
          <p:nvPr>
            <p:ph idx="1"/>
          </p:nvPr>
        </p:nvSpPr>
        <p:spPr>
          <a:xfrm>
            <a:off x="838200" y="704850"/>
            <a:ext cx="10515600" cy="5472113"/>
          </a:xfrm>
        </p:spPr>
        <p:txBody>
          <a:bodyPr>
            <a:normAutofit fontScale="85000" lnSpcReduction="20000"/>
          </a:bodyPr>
          <a:lstStyle/>
          <a:p>
            <a:pPr marL="0" indent="0">
              <a:buNone/>
            </a:pPr>
            <a:r>
              <a:rPr lang="sl-SI" b="1" dirty="0">
                <a:solidFill>
                  <a:schemeClr val="accent1">
                    <a:lumMod val="75000"/>
                  </a:schemeClr>
                </a:solidFill>
              </a:rPr>
              <a:t>2. Večina snovi v naravi so zmesi.</a:t>
            </a:r>
          </a:p>
          <a:p>
            <a:endParaRPr lang="sl-SI" dirty="0">
              <a:solidFill>
                <a:schemeClr val="accent1">
                  <a:lumMod val="75000"/>
                </a:schemeClr>
              </a:solidFill>
            </a:endParaRPr>
          </a:p>
          <a:p>
            <a:pPr marL="0" indent="0">
              <a:buNone/>
            </a:pPr>
            <a:r>
              <a:rPr lang="sl-SI" b="1" dirty="0">
                <a:solidFill>
                  <a:schemeClr val="accent1">
                    <a:lumMod val="75000"/>
                  </a:schemeClr>
                </a:solidFill>
              </a:rPr>
              <a:t>Če je neka snov iz dveh ali več različnih snovi, ji pravimo ZMES. </a:t>
            </a:r>
          </a:p>
          <a:p>
            <a:pPr marL="0" indent="0">
              <a:buNone/>
            </a:pPr>
            <a:r>
              <a:rPr lang="sl-SI" b="1" dirty="0">
                <a:solidFill>
                  <a:schemeClr val="accent1">
                    <a:lumMod val="75000"/>
                  </a:schemeClr>
                </a:solidFill>
              </a:rPr>
              <a:t>V zmesi se delci razlikujejo po svojih </a:t>
            </a:r>
            <a:r>
              <a:rPr lang="sl-SI" b="1" u="sng" dirty="0">
                <a:solidFill>
                  <a:schemeClr val="accent1">
                    <a:lumMod val="75000"/>
                  </a:schemeClr>
                </a:solidFill>
              </a:rPr>
              <a:t>lastnostih</a:t>
            </a:r>
            <a:r>
              <a:rPr lang="sl-SI" b="1" dirty="0">
                <a:solidFill>
                  <a:schemeClr val="accent1">
                    <a:lumMod val="75000"/>
                  </a:schemeClr>
                </a:solidFill>
              </a:rPr>
              <a:t>.</a:t>
            </a:r>
          </a:p>
          <a:p>
            <a:pPr marL="0" indent="0">
              <a:buNone/>
            </a:pPr>
            <a:endParaRPr lang="sl-SI" dirty="0"/>
          </a:p>
          <a:p>
            <a:pPr marL="0" indent="0">
              <a:buNone/>
            </a:pPr>
            <a:r>
              <a:rPr lang="sl-SI" dirty="0"/>
              <a:t>Npr. </a:t>
            </a:r>
          </a:p>
          <a:p>
            <a:pPr marL="0" indent="0">
              <a:buNone/>
            </a:pPr>
            <a:r>
              <a:rPr lang="sl-SI" dirty="0"/>
              <a:t>-kamnine (zmes mineralov), </a:t>
            </a:r>
          </a:p>
          <a:p>
            <a:pPr marL="0" indent="0">
              <a:buNone/>
            </a:pPr>
            <a:r>
              <a:rPr lang="sl-SI" dirty="0"/>
              <a:t>-papir je recimo sestavljen iz celuloze, belila in drugih polnil.</a:t>
            </a:r>
          </a:p>
          <a:p>
            <a:pPr marL="0" indent="0">
              <a:buNone/>
            </a:pPr>
            <a:r>
              <a:rPr lang="sl-SI" dirty="0"/>
              <a:t>-zrak (zmes plinov – kisik, ogljikov dioksid, dušik…), </a:t>
            </a:r>
          </a:p>
          <a:p>
            <a:pPr marL="0" indent="0">
              <a:buNone/>
            </a:pPr>
            <a:r>
              <a:rPr lang="sl-SI" dirty="0"/>
              <a:t>-voda v naravi (zmes različnih soli, plinov, druge snovi), </a:t>
            </a:r>
          </a:p>
          <a:p>
            <a:pPr marL="0" indent="0">
              <a:buNone/>
            </a:pPr>
            <a:r>
              <a:rPr lang="sl-SI" dirty="0"/>
              <a:t>-mleko (zmes vode, beljakovin, maščob, mineralnih snovi, vitaminov, mlečnega sladkorja…)</a:t>
            </a:r>
          </a:p>
          <a:p>
            <a:endParaRPr lang="sl-SI" dirty="0"/>
          </a:p>
          <a:p>
            <a:pPr marL="0" indent="0">
              <a:buNone/>
            </a:pPr>
            <a:r>
              <a:rPr lang="sl-SI" dirty="0"/>
              <a:t>Samo po videzu ne moremo sklepati, ali je določena snov zmes ali ne.</a:t>
            </a:r>
          </a:p>
        </p:txBody>
      </p:sp>
      <p:pic>
        <p:nvPicPr>
          <p:cNvPr id="10242" name="Picture 2">
            <a:extLst>
              <a:ext uri="{FF2B5EF4-FFF2-40B4-BE49-F238E27FC236}">
                <a16:creationId xmlns:a16="http://schemas.microsoft.com/office/drawing/2014/main" id="{5AF169DE-FD91-4BD4-BB31-C20A753E4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0" y="376238"/>
            <a:ext cx="14287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1A8F5AF0-F921-4352-B074-1B07FA1FC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781175"/>
            <a:ext cx="112395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4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0C20B04-F2C8-40BB-9DD5-8F63FC09808A}"/>
              </a:ext>
            </a:extLst>
          </p:cNvPr>
          <p:cNvSpPr>
            <a:spLocks noGrp="1"/>
          </p:cNvSpPr>
          <p:nvPr>
            <p:ph idx="1"/>
          </p:nvPr>
        </p:nvSpPr>
        <p:spPr>
          <a:xfrm>
            <a:off x="838200" y="561975"/>
            <a:ext cx="10515600" cy="5614988"/>
          </a:xfrm>
        </p:spPr>
        <p:txBody>
          <a:bodyPr/>
          <a:lstStyle/>
          <a:p>
            <a:pPr marL="0" indent="0">
              <a:buNone/>
            </a:pPr>
            <a:r>
              <a:rPr lang="sl-SI" b="1" dirty="0">
                <a:solidFill>
                  <a:schemeClr val="accent1">
                    <a:lumMod val="75000"/>
                  </a:schemeClr>
                </a:solidFill>
              </a:rPr>
              <a:t>3. Iz zmesi lahko pridobivamo ČISTE SNOVI.</a:t>
            </a:r>
          </a:p>
          <a:p>
            <a:pPr marL="0" indent="0">
              <a:buNone/>
            </a:pPr>
            <a:endParaRPr lang="sl-SI" dirty="0">
              <a:solidFill>
                <a:schemeClr val="accent1">
                  <a:lumMod val="75000"/>
                </a:schemeClr>
              </a:solidFill>
            </a:endParaRPr>
          </a:p>
          <a:p>
            <a:r>
              <a:rPr lang="sl-SI" b="1" dirty="0">
                <a:solidFill>
                  <a:schemeClr val="accent1">
                    <a:lumMod val="75000"/>
                  </a:schemeClr>
                </a:solidFill>
              </a:rPr>
              <a:t>Snov je čista le, če je sestavljena iz ene vrste delcev.</a:t>
            </a:r>
          </a:p>
          <a:p>
            <a:pPr marL="0" indent="0">
              <a:buNone/>
            </a:pPr>
            <a:r>
              <a:rPr lang="sl-SI" dirty="0"/>
              <a:t>npr. </a:t>
            </a:r>
          </a:p>
          <a:p>
            <a:pPr marL="0" indent="0">
              <a:buNone/>
            </a:pPr>
            <a:r>
              <a:rPr lang="sl-SI" dirty="0"/>
              <a:t>ogljikov dioksid - CO</a:t>
            </a:r>
            <a:r>
              <a:rPr lang="sl-SI" sz="1800" dirty="0"/>
              <a:t>2</a:t>
            </a:r>
            <a:r>
              <a:rPr lang="sl-SI" dirty="0"/>
              <a:t>, </a:t>
            </a:r>
          </a:p>
          <a:p>
            <a:pPr marL="0" indent="0">
              <a:buNone/>
            </a:pPr>
            <a:r>
              <a:rPr lang="sl-SI" dirty="0"/>
              <a:t>Kisik - O</a:t>
            </a:r>
            <a:r>
              <a:rPr lang="sl-SI" sz="1800" dirty="0"/>
              <a:t>2</a:t>
            </a:r>
            <a:r>
              <a:rPr lang="sl-SI" dirty="0"/>
              <a:t>, </a:t>
            </a:r>
          </a:p>
          <a:p>
            <a:pPr marL="0" indent="0">
              <a:buNone/>
            </a:pPr>
            <a:r>
              <a:rPr lang="sl-SI" dirty="0"/>
              <a:t>Sladkor - C</a:t>
            </a:r>
            <a:r>
              <a:rPr lang="sl-SI" sz="1800" dirty="0"/>
              <a:t>6</a:t>
            </a:r>
            <a:r>
              <a:rPr lang="sl-SI" dirty="0"/>
              <a:t>H</a:t>
            </a:r>
            <a:r>
              <a:rPr lang="sl-SI" sz="1800" dirty="0"/>
              <a:t>12</a:t>
            </a:r>
            <a:r>
              <a:rPr lang="sl-SI" dirty="0"/>
              <a:t>O</a:t>
            </a:r>
            <a:r>
              <a:rPr lang="sl-SI" sz="1800" dirty="0"/>
              <a:t>6</a:t>
            </a:r>
            <a:r>
              <a:rPr lang="sl-SI" dirty="0"/>
              <a:t>, </a:t>
            </a:r>
          </a:p>
          <a:p>
            <a:pPr marL="0" indent="0">
              <a:buNone/>
            </a:pPr>
            <a:r>
              <a:rPr lang="sl-SI" dirty="0"/>
              <a:t>kuhinjska sol - NaCl</a:t>
            </a:r>
          </a:p>
        </p:txBody>
      </p:sp>
    </p:spTree>
    <p:extLst>
      <p:ext uri="{BB962C8B-B14F-4D97-AF65-F5344CB8AC3E}">
        <p14:creationId xmlns:p14="http://schemas.microsoft.com/office/powerpoint/2010/main" val="128270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cture">
            <a:extLst>
              <a:ext uri="{FF2B5EF4-FFF2-40B4-BE49-F238E27FC236}">
                <a16:creationId xmlns:a16="http://schemas.microsoft.com/office/drawing/2014/main" id="{64B3A361-A3D3-4994-A57A-3D423A30D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312" y="1786843"/>
            <a:ext cx="4743450" cy="3787935"/>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a:extLst>
              <a:ext uri="{FF2B5EF4-FFF2-40B4-BE49-F238E27FC236}">
                <a16:creationId xmlns:a16="http://schemas.microsoft.com/office/drawing/2014/main" id="{837B16CE-F559-46F5-B342-615B405BD0CD}"/>
              </a:ext>
            </a:extLst>
          </p:cNvPr>
          <p:cNvSpPr txBox="1"/>
          <p:nvPr/>
        </p:nvSpPr>
        <p:spPr>
          <a:xfrm>
            <a:off x="1038226" y="3448050"/>
            <a:ext cx="2428874" cy="523220"/>
          </a:xfrm>
          <a:prstGeom prst="rect">
            <a:avLst/>
          </a:prstGeom>
          <a:noFill/>
        </p:spPr>
        <p:txBody>
          <a:bodyPr wrap="square" rtlCol="0">
            <a:spAutoFit/>
          </a:bodyPr>
          <a:lstStyle/>
          <a:p>
            <a:r>
              <a:rPr lang="sl-SI" sz="2800" dirty="0">
                <a:solidFill>
                  <a:schemeClr val="accent1">
                    <a:lumMod val="75000"/>
                  </a:schemeClr>
                </a:solidFill>
              </a:rPr>
              <a:t>Zrak - </a:t>
            </a:r>
            <a:r>
              <a:rPr lang="sl-SI" sz="2800" b="1" dirty="0">
                <a:solidFill>
                  <a:schemeClr val="accent1">
                    <a:lumMod val="75000"/>
                  </a:schemeClr>
                </a:solidFill>
              </a:rPr>
              <a:t>ZMES</a:t>
            </a:r>
          </a:p>
        </p:txBody>
      </p:sp>
      <p:sp>
        <p:nvSpPr>
          <p:cNvPr id="3" name="PoljeZBesedilom 2">
            <a:extLst>
              <a:ext uri="{FF2B5EF4-FFF2-40B4-BE49-F238E27FC236}">
                <a16:creationId xmlns:a16="http://schemas.microsoft.com/office/drawing/2014/main" id="{F3A64EC3-B62C-4365-BC3F-D16C153BC639}"/>
              </a:ext>
            </a:extLst>
          </p:cNvPr>
          <p:cNvSpPr txBox="1"/>
          <p:nvPr/>
        </p:nvSpPr>
        <p:spPr>
          <a:xfrm>
            <a:off x="5192088" y="1273576"/>
            <a:ext cx="1095172" cy="369332"/>
          </a:xfrm>
          <a:prstGeom prst="rect">
            <a:avLst/>
          </a:prstGeom>
          <a:noFill/>
        </p:spPr>
        <p:txBody>
          <a:bodyPr wrap="none" rtlCol="0">
            <a:spAutoFit/>
          </a:bodyPr>
          <a:lstStyle/>
          <a:p>
            <a:r>
              <a:rPr lang="sl-SI" dirty="0"/>
              <a:t>Kisik – O</a:t>
            </a:r>
            <a:r>
              <a:rPr lang="sl-SI" sz="1200" dirty="0"/>
              <a:t>2</a:t>
            </a:r>
            <a:endParaRPr lang="sl-SI" dirty="0"/>
          </a:p>
        </p:txBody>
      </p:sp>
      <p:sp>
        <p:nvSpPr>
          <p:cNvPr id="4" name="PoljeZBesedilom 3">
            <a:extLst>
              <a:ext uri="{FF2B5EF4-FFF2-40B4-BE49-F238E27FC236}">
                <a16:creationId xmlns:a16="http://schemas.microsoft.com/office/drawing/2014/main" id="{C169B14F-8B6E-4C20-AA7E-16BBCCE736B8}"/>
              </a:ext>
            </a:extLst>
          </p:cNvPr>
          <p:cNvSpPr txBox="1"/>
          <p:nvPr/>
        </p:nvSpPr>
        <p:spPr>
          <a:xfrm>
            <a:off x="5275637" y="564223"/>
            <a:ext cx="2023246" cy="523220"/>
          </a:xfrm>
          <a:prstGeom prst="rect">
            <a:avLst/>
          </a:prstGeom>
          <a:noFill/>
        </p:spPr>
        <p:txBody>
          <a:bodyPr wrap="none" rtlCol="0">
            <a:spAutoFit/>
          </a:bodyPr>
          <a:lstStyle/>
          <a:p>
            <a:r>
              <a:rPr lang="sl-SI" sz="2800" b="1" dirty="0">
                <a:solidFill>
                  <a:schemeClr val="accent1">
                    <a:lumMod val="75000"/>
                  </a:schemeClr>
                </a:solidFill>
              </a:rPr>
              <a:t>ČISTE SNOVI</a:t>
            </a:r>
          </a:p>
        </p:txBody>
      </p:sp>
      <p:cxnSp>
        <p:nvCxnSpPr>
          <p:cNvPr id="6" name="Raven puščični povezovalnik 5">
            <a:extLst>
              <a:ext uri="{FF2B5EF4-FFF2-40B4-BE49-F238E27FC236}">
                <a16:creationId xmlns:a16="http://schemas.microsoft.com/office/drawing/2014/main" id="{BC6260A7-EE87-4960-9320-1D40BD456237}"/>
              </a:ext>
            </a:extLst>
          </p:cNvPr>
          <p:cNvCxnSpPr>
            <a:endCxn id="3" idx="2"/>
          </p:cNvCxnSpPr>
          <p:nvPr/>
        </p:nvCxnSpPr>
        <p:spPr>
          <a:xfrm flipV="1">
            <a:off x="5486400" y="1642908"/>
            <a:ext cx="253274" cy="366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oljeZBesedilom 6">
            <a:extLst>
              <a:ext uri="{FF2B5EF4-FFF2-40B4-BE49-F238E27FC236}">
                <a16:creationId xmlns:a16="http://schemas.microsoft.com/office/drawing/2014/main" id="{6DF91B60-B757-4C42-8B10-B0787E873F09}"/>
              </a:ext>
            </a:extLst>
          </p:cNvPr>
          <p:cNvSpPr txBox="1"/>
          <p:nvPr/>
        </p:nvSpPr>
        <p:spPr>
          <a:xfrm>
            <a:off x="7469251" y="1283222"/>
            <a:ext cx="2255617" cy="369332"/>
          </a:xfrm>
          <a:prstGeom prst="rect">
            <a:avLst/>
          </a:prstGeom>
          <a:noFill/>
        </p:spPr>
        <p:txBody>
          <a:bodyPr wrap="none" rtlCol="0">
            <a:spAutoFit/>
          </a:bodyPr>
          <a:lstStyle/>
          <a:p>
            <a:r>
              <a:rPr lang="sl-SI" dirty="0"/>
              <a:t>Ogljikov dioksid – CO</a:t>
            </a:r>
            <a:r>
              <a:rPr lang="sl-SI" sz="1100" dirty="0"/>
              <a:t>2</a:t>
            </a:r>
            <a:endParaRPr lang="sl-SI" dirty="0"/>
          </a:p>
        </p:txBody>
      </p:sp>
      <p:cxnSp>
        <p:nvCxnSpPr>
          <p:cNvPr id="9" name="Raven puščični povezovalnik 8">
            <a:extLst>
              <a:ext uri="{FF2B5EF4-FFF2-40B4-BE49-F238E27FC236}">
                <a16:creationId xmlns:a16="http://schemas.microsoft.com/office/drawing/2014/main" id="{7695C668-5E72-4F96-9449-CA5061F822C6}"/>
              </a:ext>
            </a:extLst>
          </p:cNvPr>
          <p:cNvCxnSpPr/>
          <p:nvPr/>
        </p:nvCxnSpPr>
        <p:spPr>
          <a:xfrm flipV="1">
            <a:off x="7581901" y="1642908"/>
            <a:ext cx="294310" cy="300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oljeZBesedilom 9">
            <a:extLst>
              <a:ext uri="{FF2B5EF4-FFF2-40B4-BE49-F238E27FC236}">
                <a16:creationId xmlns:a16="http://schemas.microsoft.com/office/drawing/2014/main" id="{7050F12C-A4A0-42BB-9C2C-2057EBFC1B83}"/>
              </a:ext>
            </a:extLst>
          </p:cNvPr>
          <p:cNvSpPr txBox="1"/>
          <p:nvPr/>
        </p:nvSpPr>
        <p:spPr>
          <a:xfrm>
            <a:off x="3407713" y="2808274"/>
            <a:ext cx="1183337" cy="369332"/>
          </a:xfrm>
          <a:prstGeom prst="rect">
            <a:avLst/>
          </a:prstGeom>
          <a:noFill/>
        </p:spPr>
        <p:txBody>
          <a:bodyPr wrap="none" rtlCol="0">
            <a:spAutoFit/>
          </a:bodyPr>
          <a:lstStyle/>
          <a:p>
            <a:r>
              <a:rPr lang="sl-SI" dirty="0"/>
              <a:t>Dušik – N</a:t>
            </a:r>
            <a:r>
              <a:rPr lang="sl-SI" sz="1200" dirty="0"/>
              <a:t>2</a:t>
            </a:r>
            <a:endParaRPr lang="sl-SI" dirty="0"/>
          </a:p>
        </p:txBody>
      </p:sp>
      <p:cxnSp>
        <p:nvCxnSpPr>
          <p:cNvPr id="12" name="Raven puščični povezovalnik 11">
            <a:extLst>
              <a:ext uri="{FF2B5EF4-FFF2-40B4-BE49-F238E27FC236}">
                <a16:creationId xmlns:a16="http://schemas.microsoft.com/office/drawing/2014/main" id="{7ADC4AA5-30D2-46EE-94A3-64CB5F154E27}"/>
              </a:ext>
            </a:extLst>
          </p:cNvPr>
          <p:cNvCxnSpPr>
            <a:cxnSpLocks/>
          </p:cNvCxnSpPr>
          <p:nvPr/>
        </p:nvCxnSpPr>
        <p:spPr>
          <a:xfrm flipH="1" flipV="1">
            <a:off x="4591050" y="3064907"/>
            <a:ext cx="237035" cy="256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oljeZBesedilom 15">
            <a:extLst>
              <a:ext uri="{FF2B5EF4-FFF2-40B4-BE49-F238E27FC236}">
                <a16:creationId xmlns:a16="http://schemas.microsoft.com/office/drawing/2014/main" id="{1A37AE9A-932A-4C1F-85C2-5E7163AA517F}"/>
              </a:ext>
            </a:extLst>
          </p:cNvPr>
          <p:cNvSpPr txBox="1"/>
          <p:nvPr/>
        </p:nvSpPr>
        <p:spPr>
          <a:xfrm>
            <a:off x="8099436" y="3311478"/>
            <a:ext cx="723340" cy="369332"/>
          </a:xfrm>
          <a:prstGeom prst="rect">
            <a:avLst/>
          </a:prstGeom>
          <a:noFill/>
        </p:spPr>
        <p:txBody>
          <a:bodyPr wrap="none" rtlCol="0">
            <a:spAutoFit/>
          </a:bodyPr>
          <a:lstStyle/>
          <a:p>
            <a:r>
              <a:rPr lang="sl-SI" dirty="0"/>
              <a:t>argon</a:t>
            </a:r>
          </a:p>
        </p:txBody>
      </p:sp>
      <p:cxnSp>
        <p:nvCxnSpPr>
          <p:cNvPr id="18" name="Raven puščični povezovalnik 17">
            <a:extLst>
              <a:ext uri="{FF2B5EF4-FFF2-40B4-BE49-F238E27FC236}">
                <a16:creationId xmlns:a16="http://schemas.microsoft.com/office/drawing/2014/main" id="{EDB1C2E4-BBE4-40AC-9621-FA1BFA627BAA}"/>
              </a:ext>
            </a:extLst>
          </p:cNvPr>
          <p:cNvCxnSpPr>
            <a:cxnSpLocks/>
          </p:cNvCxnSpPr>
          <p:nvPr/>
        </p:nvCxnSpPr>
        <p:spPr>
          <a:xfrm>
            <a:off x="7684536" y="3527084"/>
            <a:ext cx="414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PoljeZBesedilom 18">
            <a:extLst>
              <a:ext uri="{FF2B5EF4-FFF2-40B4-BE49-F238E27FC236}">
                <a16:creationId xmlns:a16="http://schemas.microsoft.com/office/drawing/2014/main" id="{5546FB2A-1D6C-4539-845C-173AB805BF90}"/>
              </a:ext>
            </a:extLst>
          </p:cNvPr>
          <p:cNvSpPr txBox="1"/>
          <p:nvPr/>
        </p:nvSpPr>
        <p:spPr>
          <a:xfrm>
            <a:off x="5486399" y="5760911"/>
            <a:ext cx="1295483" cy="369332"/>
          </a:xfrm>
          <a:prstGeom prst="rect">
            <a:avLst/>
          </a:prstGeom>
          <a:noFill/>
        </p:spPr>
        <p:txBody>
          <a:bodyPr wrap="none" rtlCol="0">
            <a:spAutoFit/>
          </a:bodyPr>
          <a:lstStyle/>
          <a:p>
            <a:r>
              <a:rPr lang="sl-SI" dirty="0"/>
              <a:t>Voda – H</a:t>
            </a:r>
            <a:r>
              <a:rPr lang="sl-SI" sz="1100" dirty="0"/>
              <a:t>2</a:t>
            </a:r>
            <a:r>
              <a:rPr lang="sl-SI" dirty="0"/>
              <a:t>O</a:t>
            </a:r>
          </a:p>
        </p:txBody>
      </p:sp>
      <p:cxnSp>
        <p:nvCxnSpPr>
          <p:cNvPr id="21" name="Raven puščični povezovalnik 20">
            <a:extLst>
              <a:ext uri="{FF2B5EF4-FFF2-40B4-BE49-F238E27FC236}">
                <a16:creationId xmlns:a16="http://schemas.microsoft.com/office/drawing/2014/main" id="{A0EFBDAF-6C13-4518-A5A9-11BC7B896DD5}"/>
              </a:ext>
            </a:extLst>
          </p:cNvPr>
          <p:cNvCxnSpPr/>
          <p:nvPr/>
        </p:nvCxnSpPr>
        <p:spPr>
          <a:xfrm>
            <a:off x="5535951" y="5451074"/>
            <a:ext cx="189537"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PoljeZBesedilom 21">
            <a:extLst>
              <a:ext uri="{FF2B5EF4-FFF2-40B4-BE49-F238E27FC236}">
                <a16:creationId xmlns:a16="http://schemas.microsoft.com/office/drawing/2014/main" id="{B0C7E0D1-7B5D-47AD-85C0-12B65B6B5FF6}"/>
              </a:ext>
            </a:extLst>
          </p:cNvPr>
          <p:cNvSpPr txBox="1"/>
          <p:nvPr/>
        </p:nvSpPr>
        <p:spPr>
          <a:xfrm>
            <a:off x="185645" y="652313"/>
            <a:ext cx="4174412" cy="523220"/>
          </a:xfrm>
          <a:prstGeom prst="rect">
            <a:avLst/>
          </a:prstGeom>
          <a:noFill/>
        </p:spPr>
        <p:txBody>
          <a:bodyPr wrap="none" rtlCol="0">
            <a:spAutoFit/>
          </a:bodyPr>
          <a:lstStyle/>
          <a:p>
            <a:r>
              <a:rPr lang="sl-SI" sz="2800" b="1" dirty="0">
                <a:solidFill>
                  <a:schemeClr val="accent1">
                    <a:lumMod val="75000"/>
                  </a:schemeClr>
                </a:solidFill>
              </a:rPr>
              <a:t>4. Zrak je zmes čistih snovi</a:t>
            </a:r>
            <a:r>
              <a:rPr lang="sl-SI" b="1" dirty="0">
                <a:solidFill>
                  <a:schemeClr val="accent1">
                    <a:lumMod val="75000"/>
                  </a:schemeClr>
                </a:solidFill>
              </a:rPr>
              <a:t>.</a:t>
            </a:r>
          </a:p>
        </p:txBody>
      </p:sp>
      <p:sp>
        <p:nvSpPr>
          <p:cNvPr id="23" name="PoljeZBesedilom 22">
            <a:extLst>
              <a:ext uri="{FF2B5EF4-FFF2-40B4-BE49-F238E27FC236}">
                <a16:creationId xmlns:a16="http://schemas.microsoft.com/office/drawing/2014/main" id="{E5F48ECB-A6EF-4793-AB6A-5E7A91939DB9}"/>
              </a:ext>
            </a:extLst>
          </p:cNvPr>
          <p:cNvSpPr txBox="1"/>
          <p:nvPr/>
        </p:nvSpPr>
        <p:spPr>
          <a:xfrm>
            <a:off x="857250" y="194891"/>
            <a:ext cx="1687065" cy="369332"/>
          </a:xfrm>
          <a:prstGeom prst="rect">
            <a:avLst/>
          </a:prstGeom>
          <a:noFill/>
        </p:spPr>
        <p:txBody>
          <a:bodyPr wrap="none" rtlCol="0">
            <a:spAutoFit/>
          </a:bodyPr>
          <a:lstStyle/>
          <a:p>
            <a:r>
              <a:rPr lang="sl-SI" dirty="0"/>
              <a:t>preriši in prepiši</a:t>
            </a:r>
          </a:p>
        </p:txBody>
      </p:sp>
    </p:spTree>
    <p:extLst>
      <p:ext uri="{BB962C8B-B14F-4D97-AF65-F5344CB8AC3E}">
        <p14:creationId xmlns:p14="http://schemas.microsoft.com/office/powerpoint/2010/main" val="276929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8BB59B4-EEE4-4B4A-A767-30CCC3D54F18}"/>
              </a:ext>
            </a:extLst>
          </p:cNvPr>
          <p:cNvSpPr/>
          <p:nvPr/>
        </p:nvSpPr>
        <p:spPr>
          <a:xfrm>
            <a:off x="5505450" y="466725"/>
            <a:ext cx="2400300"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SNOV</a:t>
            </a:r>
          </a:p>
        </p:txBody>
      </p:sp>
      <p:cxnSp>
        <p:nvCxnSpPr>
          <p:cNvPr id="4" name="Povezovalnik: kolenski 3">
            <a:extLst>
              <a:ext uri="{FF2B5EF4-FFF2-40B4-BE49-F238E27FC236}">
                <a16:creationId xmlns:a16="http://schemas.microsoft.com/office/drawing/2014/main" id="{B1E2E684-F9E0-4A6D-A42D-BAE5347695C1}"/>
              </a:ext>
            </a:extLst>
          </p:cNvPr>
          <p:cNvCxnSpPr>
            <a:cxnSpLocks/>
            <a:stCxn id="2" idx="2"/>
          </p:cNvCxnSpPr>
          <p:nvPr/>
        </p:nvCxnSpPr>
        <p:spPr>
          <a:xfrm rot="16200000" flipH="1">
            <a:off x="7524750" y="247649"/>
            <a:ext cx="600074" cy="22383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Pravokotnik 5">
            <a:extLst>
              <a:ext uri="{FF2B5EF4-FFF2-40B4-BE49-F238E27FC236}">
                <a16:creationId xmlns:a16="http://schemas.microsoft.com/office/drawing/2014/main" id="{902B7228-15D2-4D4D-9A3F-FD590065A305}"/>
              </a:ext>
            </a:extLst>
          </p:cNvPr>
          <p:cNvSpPr/>
          <p:nvPr/>
        </p:nvSpPr>
        <p:spPr>
          <a:xfrm>
            <a:off x="9143999" y="1390650"/>
            <a:ext cx="1933576"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ZMESI</a:t>
            </a:r>
          </a:p>
        </p:txBody>
      </p:sp>
      <p:cxnSp>
        <p:nvCxnSpPr>
          <p:cNvPr id="10" name="Povezovalnik: kolenski 9">
            <a:extLst>
              <a:ext uri="{FF2B5EF4-FFF2-40B4-BE49-F238E27FC236}">
                <a16:creationId xmlns:a16="http://schemas.microsoft.com/office/drawing/2014/main" id="{84840C0D-4E4A-44B6-AFDC-01BB64482654}"/>
              </a:ext>
            </a:extLst>
          </p:cNvPr>
          <p:cNvCxnSpPr>
            <a:stCxn id="2" idx="2"/>
          </p:cNvCxnSpPr>
          <p:nvPr/>
        </p:nvCxnSpPr>
        <p:spPr>
          <a:xfrm rot="5400000">
            <a:off x="5448301" y="409575"/>
            <a:ext cx="600074" cy="19145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ravokotnik 10">
            <a:extLst>
              <a:ext uri="{FF2B5EF4-FFF2-40B4-BE49-F238E27FC236}">
                <a16:creationId xmlns:a16="http://schemas.microsoft.com/office/drawing/2014/main" id="{5BEA4D66-4771-4482-BDA9-F56A7BE54E63}"/>
              </a:ext>
            </a:extLst>
          </p:cNvPr>
          <p:cNvSpPr/>
          <p:nvPr/>
        </p:nvSpPr>
        <p:spPr>
          <a:xfrm>
            <a:off x="2657476" y="1476375"/>
            <a:ext cx="1933576"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ČISTE SNOVI</a:t>
            </a:r>
          </a:p>
        </p:txBody>
      </p:sp>
      <p:cxnSp>
        <p:nvCxnSpPr>
          <p:cNvPr id="15" name="Povezovalnik: kolenski 14">
            <a:extLst>
              <a:ext uri="{FF2B5EF4-FFF2-40B4-BE49-F238E27FC236}">
                <a16:creationId xmlns:a16="http://schemas.microsoft.com/office/drawing/2014/main" id="{1065BB6D-D206-48F0-889C-716BADC6D206}"/>
              </a:ext>
            </a:extLst>
          </p:cNvPr>
          <p:cNvCxnSpPr>
            <a:stCxn id="11" idx="2"/>
          </p:cNvCxnSpPr>
          <p:nvPr/>
        </p:nvCxnSpPr>
        <p:spPr>
          <a:xfrm rot="5400000">
            <a:off x="2745583" y="2083593"/>
            <a:ext cx="885825" cy="8715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ovezovalnik: kolenski 16">
            <a:extLst>
              <a:ext uri="{FF2B5EF4-FFF2-40B4-BE49-F238E27FC236}">
                <a16:creationId xmlns:a16="http://schemas.microsoft.com/office/drawing/2014/main" id="{10CF840E-03F8-4F6C-914C-D73F029F3E57}"/>
              </a:ext>
            </a:extLst>
          </p:cNvPr>
          <p:cNvCxnSpPr>
            <a:stCxn id="11" idx="2"/>
          </p:cNvCxnSpPr>
          <p:nvPr/>
        </p:nvCxnSpPr>
        <p:spPr>
          <a:xfrm rot="16200000" flipH="1">
            <a:off x="3617120" y="2083593"/>
            <a:ext cx="885825" cy="8715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Pravokotnik 17">
            <a:extLst>
              <a:ext uri="{FF2B5EF4-FFF2-40B4-BE49-F238E27FC236}">
                <a16:creationId xmlns:a16="http://schemas.microsoft.com/office/drawing/2014/main" id="{29961EFD-8C89-4F07-88C7-F87CB0E79CEA}"/>
              </a:ext>
            </a:extLst>
          </p:cNvPr>
          <p:cNvSpPr/>
          <p:nvPr/>
        </p:nvSpPr>
        <p:spPr>
          <a:xfrm>
            <a:off x="1466851" y="3062287"/>
            <a:ext cx="167640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ELEMENTI</a:t>
            </a:r>
          </a:p>
        </p:txBody>
      </p:sp>
      <p:sp>
        <p:nvSpPr>
          <p:cNvPr id="19" name="Pravokotnik 18">
            <a:extLst>
              <a:ext uri="{FF2B5EF4-FFF2-40B4-BE49-F238E27FC236}">
                <a16:creationId xmlns:a16="http://schemas.microsoft.com/office/drawing/2014/main" id="{E60063E4-BE14-459A-AF88-D1265AB492F2}"/>
              </a:ext>
            </a:extLst>
          </p:cNvPr>
          <p:cNvSpPr/>
          <p:nvPr/>
        </p:nvSpPr>
        <p:spPr>
          <a:xfrm>
            <a:off x="3924300" y="3038472"/>
            <a:ext cx="181927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SPOJINE</a:t>
            </a:r>
          </a:p>
        </p:txBody>
      </p:sp>
      <p:pic>
        <p:nvPicPr>
          <p:cNvPr id="20" name="Slika 19">
            <a:extLst>
              <a:ext uri="{FF2B5EF4-FFF2-40B4-BE49-F238E27FC236}">
                <a16:creationId xmlns:a16="http://schemas.microsoft.com/office/drawing/2014/main" id="{131B8F11-9363-4E02-AE13-6CB6B357333C}"/>
              </a:ext>
            </a:extLst>
          </p:cNvPr>
          <p:cNvPicPr/>
          <p:nvPr/>
        </p:nvPicPr>
        <p:blipFill rotWithShape="1">
          <a:blip r:embed="rId2">
            <a:extLst>
              <a:ext uri="{28A0092B-C50C-407E-A947-70E740481C1C}">
                <a14:useLocalDpi xmlns:a14="http://schemas.microsoft.com/office/drawing/2010/main" val="0"/>
              </a:ext>
            </a:extLst>
          </a:blip>
          <a:srcRect t="58771"/>
          <a:stretch/>
        </p:blipFill>
        <p:spPr bwMode="auto">
          <a:xfrm>
            <a:off x="1060610" y="3829051"/>
            <a:ext cx="5664040" cy="1790699"/>
          </a:xfrm>
          <a:prstGeom prst="rect">
            <a:avLst/>
          </a:prstGeom>
          <a:noFill/>
          <a:ln>
            <a:noFill/>
          </a:ln>
          <a:extLst>
            <a:ext uri="{53640926-AAD7-44D8-BBD7-CCE9431645EC}">
              <a14:shadowObscured xmlns:a14="http://schemas.microsoft.com/office/drawing/2010/main"/>
            </a:ext>
          </a:extLst>
        </p:spPr>
      </p:pic>
      <p:sp>
        <p:nvSpPr>
          <p:cNvPr id="21" name="PoljeZBesedilom 20">
            <a:extLst>
              <a:ext uri="{FF2B5EF4-FFF2-40B4-BE49-F238E27FC236}">
                <a16:creationId xmlns:a16="http://schemas.microsoft.com/office/drawing/2014/main" id="{F07DDA34-70A2-45BA-BCB9-83A986CD0E12}"/>
              </a:ext>
            </a:extLst>
          </p:cNvPr>
          <p:cNvSpPr txBox="1"/>
          <p:nvPr/>
        </p:nvSpPr>
        <p:spPr>
          <a:xfrm>
            <a:off x="9553575" y="2371725"/>
            <a:ext cx="1664495" cy="2585323"/>
          </a:xfrm>
          <a:prstGeom prst="rect">
            <a:avLst/>
          </a:prstGeom>
          <a:noFill/>
        </p:spPr>
        <p:txBody>
          <a:bodyPr wrap="none" rtlCol="0">
            <a:spAutoFit/>
          </a:bodyPr>
          <a:lstStyle/>
          <a:p>
            <a:r>
              <a:rPr lang="sl-SI" dirty="0"/>
              <a:t>Zrak</a:t>
            </a:r>
          </a:p>
          <a:p>
            <a:r>
              <a:rPr lang="sl-SI" dirty="0"/>
              <a:t>Kamnine</a:t>
            </a:r>
          </a:p>
          <a:p>
            <a:r>
              <a:rPr lang="sl-SI" dirty="0"/>
              <a:t>Morska voda</a:t>
            </a:r>
          </a:p>
          <a:p>
            <a:r>
              <a:rPr lang="sl-SI" dirty="0"/>
              <a:t>Mineralna voda</a:t>
            </a:r>
          </a:p>
          <a:p>
            <a:r>
              <a:rPr lang="sl-SI" dirty="0"/>
              <a:t>Nafta</a:t>
            </a:r>
          </a:p>
          <a:p>
            <a:r>
              <a:rPr lang="sl-SI" dirty="0"/>
              <a:t>Pomarančni sok</a:t>
            </a:r>
          </a:p>
          <a:p>
            <a:r>
              <a:rPr lang="sl-SI" dirty="0"/>
              <a:t>Mleko</a:t>
            </a:r>
          </a:p>
          <a:p>
            <a:r>
              <a:rPr lang="sl-SI" dirty="0"/>
              <a:t>…</a:t>
            </a:r>
          </a:p>
          <a:p>
            <a:endParaRPr lang="sl-SI" dirty="0"/>
          </a:p>
        </p:txBody>
      </p:sp>
      <p:sp>
        <p:nvSpPr>
          <p:cNvPr id="22" name="PoljeZBesedilom 21">
            <a:extLst>
              <a:ext uri="{FF2B5EF4-FFF2-40B4-BE49-F238E27FC236}">
                <a16:creationId xmlns:a16="http://schemas.microsoft.com/office/drawing/2014/main" id="{84BA3640-18C4-4247-B929-5214AEF208DB}"/>
              </a:ext>
            </a:extLst>
          </p:cNvPr>
          <p:cNvSpPr txBox="1"/>
          <p:nvPr/>
        </p:nvSpPr>
        <p:spPr>
          <a:xfrm>
            <a:off x="1323975" y="5536171"/>
            <a:ext cx="665567" cy="369332"/>
          </a:xfrm>
          <a:prstGeom prst="rect">
            <a:avLst/>
          </a:prstGeom>
          <a:noFill/>
        </p:spPr>
        <p:txBody>
          <a:bodyPr wrap="none" rtlCol="0">
            <a:spAutoFit/>
          </a:bodyPr>
          <a:lstStyle/>
          <a:p>
            <a:r>
              <a:rPr lang="sl-SI" dirty="0"/>
              <a:t>neon</a:t>
            </a:r>
          </a:p>
        </p:txBody>
      </p:sp>
      <p:sp>
        <p:nvSpPr>
          <p:cNvPr id="23" name="PoljeZBesedilom 22">
            <a:extLst>
              <a:ext uri="{FF2B5EF4-FFF2-40B4-BE49-F238E27FC236}">
                <a16:creationId xmlns:a16="http://schemas.microsoft.com/office/drawing/2014/main" id="{AD86C20E-B1C4-406B-A71E-2FA0B1720E5D}"/>
              </a:ext>
            </a:extLst>
          </p:cNvPr>
          <p:cNvSpPr txBox="1"/>
          <p:nvPr/>
        </p:nvSpPr>
        <p:spPr>
          <a:xfrm>
            <a:off x="2599872" y="5569506"/>
            <a:ext cx="588623" cy="369332"/>
          </a:xfrm>
          <a:prstGeom prst="rect">
            <a:avLst/>
          </a:prstGeom>
          <a:noFill/>
        </p:spPr>
        <p:txBody>
          <a:bodyPr wrap="none" rtlCol="0">
            <a:spAutoFit/>
          </a:bodyPr>
          <a:lstStyle/>
          <a:p>
            <a:r>
              <a:rPr lang="sl-SI" dirty="0"/>
              <a:t>kisik</a:t>
            </a:r>
          </a:p>
        </p:txBody>
      </p:sp>
      <p:sp>
        <p:nvSpPr>
          <p:cNvPr id="24" name="PoljeZBesedilom 23">
            <a:extLst>
              <a:ext uri="{FF2B5EF4-FFF2-40B4-BE49-F238E27FC236}">
                <a16:creationId xmlns:a16="http://schemas.microsoft.com/office/drawing/2014/main" id="{1D3DBE41-0E6D-4836-8581-F0F6E983E865}"/>
              </a:ext>
            </a:extLst>
          </p:cNvPr>
          <p:cNvSpPr txBox="1"/>
          <p:nvPr/>
        </p:nvSpPr>
        <p:spPr>
          <a:xfrm>
            <a:off x="3961948" y="5580103"/>
            <a:ext cx="641009" cy="369332"/>
          </a:xfrm>
          <a:prstGeom prst="rect">
            <a:avLst/>
          </a:prstGeom>
          <a:noFill/>
        </p:spPr>
        <p:txBody>
          <a:bodyPr wrap="none" rtlCol="0">
            <a:spAutoFit/>
          </a:bodyPr>
          <a:lstStyle/>
          <a:p>
            <a:r>
              <a:rPr lang="sl-SI" dirty="0"/>
              <a:t>voda</a:t>
            </a:r>
          </a:p>
        </p:txBody>
      </p:sp>
      <p:sp>
        <p:nvSpPr>
          <p:cNvPr id="25" name="PoljeZBesedilom 24">
            <a:extLst>
              <a:ext uri="{FF2B5EF4-FFF2-40B4-BE49-F238E27FC236}">
                <a16:creationId xmlns:a16="http://schemas.microsoft.com/office/drawing/2014/main" id="{05DB2D6A-19E2-4CA8-8763-A7B617CF2080}"/>
              </a:ext>
            </a:extLst>
          </p:cNvPr>
          <p:cNvSpPr txBox="1"/>
          <p:nvPr/>
        </p:nvSpPr>
        <p:spPr>
          <a:xfrm>
            <a:off x="4904612" y="5594628"/>
            <a:ext cx="1392176" cy="369332"/>
          </a:xfrm>
          <a:prstGeom prst="rect">
            <a:avLst/>
          </a:prstGeom>
          <a:noFill/>
        </p:spPr>
        <p:txBody>
          <a:bodyPr wrap="none" rtlCol="0">
            <a:spAutoFit/>
          </a:bodyPr>
          <a:lstStyle/>
          <a:p>
            <a:r>
              <a:rPr lang="sl-SI" dirty="0"/>
              <a:t>Kuhinjska sol</a:t>
            </a:r>
          </a:p>
        </p:txBody>
      </p:sp>
      <p:sp>
        <p:nvSpPr>
          <p:cNvPr id="26" name="PoljeZBesedilom 25">
            <a:extLst>
              <a:ext uri="{FF2B5EF4-FFF2-40B4-BE49-F238E27FC236}">
                <a16:creationId xmlns:a16="http://schemas.microsoft.com/office/drawing/2014/main" id="{73D32664-A8FC-4936-94F4-C2E5D3506B63}"/>
              </a:ext>
            </a:extLst>
          </p:cNvPr>
          <p:cNvSpPr txBox="1"/>
          <p:nvPr/>
        </p:nvSpPr>
        <p:spPr>
          <a:xfrm>
            <a:off x="666750" y="466725"/>
            <a:ext cx="3978653" cy="523220"/>
          </a:xfrm>
          <a:prstGeom prst="rect">
            <a:avLst/>
          </a:prstGeom>
          <a:noFill/>
        </p:spPr>
        <p:txBody>
          <a:bodyPr wrap="none" rtlCol="0">
            <a:spAutoFit/>
          </a:bodyPr>
          <a:lstStyle/>
          <a:p>
            <a:r>
              <a:rPr lang="sl-SI" sz="2800" b="1" dirty="0">
                <a:solidFill>
                  <a:schemeClr val="accent1">
                    <a:lumMod val="75000"/>
                  </a:schemeClr>
                </a:solidFill>
              </a:rPr>
              <a:t>5. Delitev snovi: </a:t>
            </a:r>
            <a:r>
              <a:rPr lang="sl-SI" dirty="0"/>
              <a:t>preriši, prepiši</a:t>
            </a:r>
          </a:p>
        </p:txBody>
      </p:sp>
      <p:cxnSp>
        <p:nvCxnSpPr>
          <p:cNvPr id="28" name="Raven povezovalnik 27">
            <a:extLst>
              <a:ext uri="{FF2B5EF4-FFF2-40B4-BE49-F238E27FC236}">
                <a16:creationId xmlns:a16="http://schemas.microsoft.com/office/drawing/2014/main" id="{909480B5-2A0F-4405-B9CF-E5C836B3205A}"/>
              </a:ext>
            </a:extLst>
          </p:cNvPr>
          <p:cNvCxnSpPr/>
          <p:nvPr/>
        </p:nvCxnSpPr>
        <p:spPr>
          <a:xfrm>
            <a:off x="3624264" y="2781300"/>
            <a:ext cx="0" cy="32956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96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4EC7AFEB-92F4-4A36-B4A0-853CEA5B99A9}"/>
              </a:ext>
            </a:extLst>
          </p:cNvPr>
          <p:cNvSpPr txBox="1"/>
          <p:nvPr/>
        </p:nvSpPr>
        <p:spPr>
          <a:xfrm>
            <a:off x="695324" y="256440"/>
            <a:ext cx="11001375" cy="3108543"/>
          </a:xfrm>
          <a:prstGeom prst="rect">
            <a:avLst/>
          </a:prstGeom>
          <a:noFill/>
        </p:spPr>
        <p:txBody>
          <a:bodyPr wrap="square">
            <a:spAutoFit/>
          </a:bodyPr>
          <a:lstStyle/>
          <a:p>
            <a:r>
              <a:rPr lang="sl-SI" sz="2800" dirty="0"/>
              <a:t>Spoznali bomo še dva pojma.</a:t>
            </a:r>
          </a:p>
          <a:p>
            <a:r>
              <a:rPr lang="sl-SI" sz="2800" b="1" dirty="0">
                <a:solidFill>
                  <a:schemeClr val="accent1">
                    <a:lumMod val="75000"/>
                  </a:schemeClr>
                </a:solidFill>
              </a:rPr>
              <a:t>6. Delci v čisti snovi so lahko: </a:t>
            </a:r>
          </a:p>
          <a:p>
            <a:pPr marL="285750" indent="-285750">
              <a:buFontTx/>
              <a:buChar char="-"/>
            </a:pPr>
            <a:r>
              <a:rPr lang="sl-SI" sz="2800" b="1" dirty="0">
                <a:solidFill>
                  <a:schemeClr val="accent1">
                    <a:lumMod val="75000"/>
                  </a:schemeClr>
                </a:solidFill>
              </a:rPr>
              <a:t>ATOMI</a:t>
            </a:r>
          </a:p>
          <a:p>
            <a:pPr marL="285750" indent="-285750">
              <a:buFontTx/>
              <a:buChar char="-"/>
            </a:pPr>
            <a:r>
              <a:rPr lang="sl-SI" sz="2800" b="1" dirty="0">
                <a:solidFill>
                  <a:schemeClr val="accent1">
                    <a:lumMod val="75000"/>
                  </a:schemeClr>
                </a:solidFill>
              </a:rPr>
              <a:t>MOLEKULE</a:t>
            </a:r>
            <a:r>
              <a:rPr lang="sl-SI" sz="2800" dirty="0">
                <a:solidFill>
                  <a:schemeClr val="accent1">
                    <a:lumMod val="75000"/>
                  </a:schemeClr>
                </a:solidFill>
              </a:rPr>
              <a:t> (te so sestavljene iz atomov)</a:t>
            </a:r>
          </a:p>
          <a:p>
            <a:endParaRPr lang="sl-SI" sz="2800" b="1" dirty="0">
              <a:solidFill>
                <a:srgbClr val="FF0000"/>
              </a:solidFill>
            </a:endParaRPr>
          </a:p>
          <a:p>
            <a:r>
              <a:rPr lang="sl-SI" sz="1200" b="1" dirty="0">
                <a:solidFill>
                  <a:schemeClr val="accent1">
                    <a:lumMod val="75000"/>
                  </a:schemeClr>
                </a:solidFill>
              </a:rPr>
              <a:t>Zapiši z rdečo: </a:t>
            </a:r>
            <a:r>
              <a:rPr lang="sl-SI" sz="2800" b="1" dirty="0">
                <a:solidFill>
                  <a:srgbClr val="FF0000"/>
                </a:solidFill>
              </a:rPr>
              <a:t>ATOM JE NAJMANJŠI GRADBENI DELEC SNOVI, KI GA NE MOREMO VEČ RAZSTAVITI.</a:t>
            </a:r>
          </a:p>
        </p:txBody>
      </p:sp>
      <p:pic>
        <p:nvPicPr>
          <p:cNvPr id="4" name="Slika 3" descr="Fyzika :: Martin Gembec">
            <a:extLst>
              <a:ext uri="{FF2B5EF4-FFF2-40B4-BE49-F238E27FC236}">
                <a16:creationId xmlns:a16="http://schemas.microsoft.com/office/drawing/2014/main" id="{D468DF2B-EA32-444C-90A8-9603403BC098}"/>
              </a:ext>
            </a:extLst>
          </p:cNvPr>
          <p:cNvPicPr/>
          <p:nvPr/>
        </p:nvPicPr>
        <p:blipFill rotWithShape="1">
          <a:blip r:embed="rId2">
            <a:extLst>
              <a:ext uri="{28A0092B-C50C-407E-A947-70E740481C1C}">
                <a14:useLocalDpi xmlns:a14="http://schemas.microsoft.com/office/drawing/2010/main" val="0"/>
              </a:ext>
            </a:extLst>
          </a:blip>
          <a:srcRect t="19617" r="63542" b="25521"/>
          <a:stretch/>
        </p:blipFill>
        <p:spPr bwMode="auto">
          <a:xfrm>
            <a:off x="5671688" y="3548602"/>
            <a:ext cx="1778000" cy="2006600"/>
          </a:xfrm>
          <a:prstGeom prst="rect">
            <a:avLst/>
          </a:prstGeom>
          <a:noFill/>
          <a:ln>
            <a:noFill/>
          </a:ln>
          <a:extLst>
            <a:ext uri="{53640926-AAD7-44D8-BBD7-CCE9431645EC}">
              <a14:shadowObscured xmlns:a14="http://schemas.microsoft.com/office/drawing/2010/main"/>
            </a:ext>
          </a:extLst>
        </p:spPr>
      </p:pic>
      <p:sp>
        <p:nvSpPr>
          <p:cNvPr id="5" name="PoljeZBesedilom 4">
            <a:extLst>
              <a:ext uri="{FF2B5EF4-FFF2-40B4-BE49-F238E27FC236}">
                <a16:creationId xmlns:a16="http://schemas.microsoft.com/office/drawing/2014/main" id="{7786157F-65DD-4FB5-9246-C7A1E475A5F4}"/>
              </a:ext>
            </a:extLst>
          </p:cNvPr>
          <p:cNvSpPr txBox="1"/>
          <p:nvPr/>
        </p:nvSpPr>
        <p:spPr>
          <a:xfrm>
            <a:off x="3857625" y="3774117"/>
            <a:ext cx="1675715" cy="369332"/>
          </a:xfrm>
          <a:prstGeom prst="rect">
            <a:avLst/>
          </a:prstGeom>
          <a:noFill/>
        </p:spPr>
        <p:txBody>
          <a:bodyPr wrap="none" rtlCol="0">
            <a:spAutoFit/>
          </a:bodyPr>
          <a:lstStyle/>
          <a:p>
            <a:r>
              <a:rPr lang="sl-SI" dirty="0"/>
              <a:t>Atom vodika - H</a:t>
            </a:r>
          </a:p>
        </p:txBody>
      </p:sp>
      <p:sp>
        <p:nvSpPr>
          <p:cNvPr id="6" name="PoljeZBesedilom 5">
            <a:extLst>
              <a:ext uri="{FF2B5EF4-FFF2-40B4-BE49-F238E27FC236}">
                <a16:creationId xmlns:a16="http://schemas.microsoft.com/office/drawing/2014/main" id="{1188FEF4-DCF1-41E5-B106-F7CFA89B2068}"/>
              </a:ext>
            </a:extLst>
          </p:cNvPr>
          <p:cNvSpPr txBox="1"/>
          <p:nvPr/>
        </p:nvSpPr>
        <p:spPr>
          <a:xfrm>
            <a:off x="7449688" y="4367236"/>
            <a:ext cx="1584857" cy="369332"/>
          </a:xfrm>
          <a:prstGeom prst="rect">
            <a:avLst/>
          </a:prstGeom>
          <a:noFill/>
        </p:spPr>
        <p:txBody>
          <a:bodyPr wrap="none" rtlCol="0">
            <a:spAutoFit/>
          </a:bodyPr>
          <a:lstStyle/>
          <a:p>
            <a:r>
              <a:rPr lang="sl-SI" dirty="0"/>
              <a:t>Atom kisika - O</a:t>
            </a:r>
          </a:p>
        </p:txBody>
      </p:sp>
      <p:sp>
        <p:nvSpPr>
          <p:cNvPr id="7" name="PoljeZBesedilom 6">
            <a:extLst>
              <a:ext uri="{FF2B5EF4-FFF2-40B4-BE49-F238E27FC236}">
                <a16:creationId xmlns:a16="http://schemas.microsoft.com/office/drawing/2014/main" id="{C4607B1B-67C2-458B-AF72-F0448D028EBF}"/>
              </a:ext>
            </a:extLst>
          </p:cNvPr>
          <p:cNvSpPr txBox="1"/>
          <p:nvPr/>
        </p:nvSpPr>
        <p:spPr>
          <a:xfrm>
            <a:off x="6305550" y="557326"/>
            <a:ext cx="5279907" cy="369332"/>
          </a:xfrm>
          <a:prstGeom prst="rect">
            <a:avLst/>
          </a:prstGeom>
          <a:noFill/>
        </p:spPr>
        <p:txBody>
          <a:bodyPr wrap="none" rtlCol="0">
            <a:spAutoFit/>
          </a:bodyPr>
          <a:lstStyle/>
          <a:p>
            <a:r>
              <a:rPr lang="sl-SI" dirty="0"/>
              <a:t>PAZI – pri risanju atomov in molekul uporabljaj barvice</a:t>
            </a:r>
          </a:p>
        </p:txBody>
      </p:sp>
      <p:sp>
        <p:nvSpPr>
          <p:cNvPr id="8" name="PoljeZBesedilom 7">
            <a:extLst>
              <a:ext uri="{FF2B5EF4-FFF2-40B4-BE49-F238E27FC236}">
                <a16:creationId xmlns:a16="http://schemas.microsoft.com/office/drawing/2014/main" id="{DF7CF694-05CE-4EE3-AC27-EB529FBC83A8}"/>
              </a:ext>
            </a:extLst>
          </p:cNvPr>
          <p:cNvSpPr txBox="1"/>
          <p:nvPr/>
        </p:nvSpPr>
        <p:spPr>
          <a:xfrm>
            <a:off x="5671688" y="5585980"/>
            <a:ext cx="1647374" cy="369332"/>
          </a:xfrm>
          <a:prstGeom prst="rect">
            <a:avLst/>
          </a:prstGeom>
          <a:noFill/>
        </p:spPr>
        <p:txBody>
          <a:bodyPr wrap="none" rtlCol="0">
            <a:spAutoFit/>
          </a:bodyPr>
          <a:lstStyle/>
          <a:p>
            <a:r>
              <a:rPr lang="sl-SI" dirty="0"/>
              <a:t>Atom ogljika - C</a:t>
            </a:r>
          </a:p>
        </p:txBody>
      </p:sp>
      <p:sp>
        <p:nvSpPr>
          <p:cNvPr id="9" name="PoljeZBesedilom 8">
            <a:extLst>
              <a:ext uri="{FF2B5EF4-FFF2-40B4-BE49-F238E27FC236}">
                <a16:creationId xmlns:a16="http://schemas.microsoft.com/office/drawing/2014/main" id="{15D00FF1-A7FA-416D-8620-C69416A945B1}"/>
              </a:ext>
            </a:extLst>
          </p:cNvPr>
          <p:cNvSpPr txBox="1"/>
          <p:nvPr/>
        </p:nvSpPr>
        <p:spPr>
          <a:xfrm>
            <a:off x="786423" y="5155093"/>
            <a:ext cx="3501600" cy="800219"/>
          </a:xfrm>
          <a:prstGeom prst="rect">
            <a:avLst/>
          </a:prstGeom>
          <a:noFill/>
        </p:spPr>
        <p:txBody>
          <a:bodyPr wrap="none" rtlCol="0">
            <a:spAutoFit/>
          </a:bodyPr>
          <a:lstStyle/>
          <a:p>
            <a:r>
              <a:rPr lang="sl-SI" sz="2800" b="1" dirty="0">
                <a:solidFill>
                  <a:schemeClr val="accent1">
                    <a:lumMod val="75000"/>
                  </a:schemeClr>
                </a:solidFill>
              </a:rPr>
              <a:t>Atom gradi elemente. </a:t>
            </a:r>
            <a:endParaRPr lang="sl-SI" sz="2800" dirty="0">
              <a:solidFill>
                <a:schemeClr val="accent1">
                  <a:lumMod val="75000"/>
                </a:schemeClr>
              </a:solidFill>
            </a:endParaRPr>
          </a:p>
          <a:p>
            <a:endParaRPr lang="sl-SI" dirty="0"/>
          </a:p>
        </p:txBody>
      </p:sp>
    </p:spTree>
    <p:extLst>
      <p:ext uri="{BB962C8B-B14F-4D97-AF65-F5344CB8AC3E}">
        <p14:creationId xmlns:p14="http://schemas.microsoft.com/office/powerpoint/2010/main" val="112887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Fyzika :: Martin Gembec">
            <a:extLst>
              <a:ext uri="{FF2B5EF4-FFF2-40B4-BE49-F238E27FC236}">
                <a16:creationId xmlns:a16="http://schemas.microsoft.com/office/drawing/2014/main" id="{76E78138-28A2-4DBD-A019-4E17DD2C2893}"/>
              </a:ext>
            </a:extLst>
          </p:cNvPr>
          <p:cNvPicPr/>
          <p:nvPr/>
        </p:nvPicPr>
        <p:blipFill rotWithShape="1">
          <a:blip r:embed="rId2">
            <a:extLst>
              <a:ext uri="{28A0092B-C50C-407E-A947-70E740481C1C}">
                <a14:useLocalDpi xmlns:a14="http://schemas.microsoft.com/office/drawing/2010/main" val="0"/>
              </a:ext>
            </a:extLst>
          </a:blip>
          <a:srcRect t="19617" r="63542" b="25521"/>
          <a:stretch/>
        </p:blipFill>
        <p:spPr bwMode="auto">
          <a:xfrm>
            <a:off x="2216151" y="927100"/>
            <a:ext cx="3460749" cy="3606800"/>
          </a:xfrm>
          <a:prstGeom prst="rect">
            <a:avLst/>
          </a:prstGeom>
          <a:noFill/>
          <a:ln>
            <a:noFill/>
          </a:ln>
          <a:extLst>
            <a:ext uri="{53640926-AAD7-44D8-BBD7-CCE9431645EC}">
              <a14:shadowObscured xmlns:a14="http://schemas.microsoft.com/office/drawing/2010/main"/>
            </a:ext>
          </a:extLst>
        </p:spPr>
      </p:pic>
      <p:pic>
        <p:nvPicPr>
          <p:cNvPr id="4" name="Slika 3" descr="Fyzika :: Martin Gembec">
            <a:extLst>
              <a:ext uri="{FF2B5EF4-FFF2-40B4-BE49-F238E27FC236}">
                <a16:creationId xmlns:a16="http://schemas.microsoft.com/office/drawing/2014/main" id="{7FED8925-BBBF-40FB-BA6D-FFDB0CCEE494}"/>
              </a:ext>
            </a:extLst>
          </p:cNvPr>
          <p:cNvPicPr/>
          <p:nvPr/>
        </p:nvPicPr>
        <p:blipFill rotWithShape="1">
          <a:blip r:embed="rId2">
            <a:extLst>
              <a:ext uri="{28A0092B-C50C-407E-A947-70E740481C1C}">
                <a14:useLocalDpi xmlns:a14="http://schemas.microsoft.com/office/drawing/2010/main" val="0"/>
              </a:ext>
            </a:extLst>
          </a:blip>
          <a:srcRect l="51563" t="19618" b="9202"/>
          <a:stretch/>
        </p:blipFill>
        <p:spPr bwMode="auto">
          <a:xfrm>
            <a:off x="6375399" y="927099"/>
            <a:ext cx="3330576" cy="3606800"/>
          </a:xfrm>
          <a:prstGeom prst="rect">
            <a:avLst/>
          </a:prstGeom>
          <a:noFill/>
          <a:ln>
            <a:noFill/>
          </a:ln>
          <a:extLst>
            <a:ext uri="{53640926-AAD7-44D8-BBD7-CCE9431645EC}">
              <a14:shadowObscured xmlns:a14="http://schemas.microsoft.com/office/drawing/2010/main"/>
            </a:ext>
          </a:extLst>
        </p:spPr>
      </p:pic>
      <p:sp>
        <p:nvSpPr>
          <p:cNvPr id="5" name="PoljeZBesedilom 4">
            <a:extLst>
              <a:ext uri="{FF2B5EF4-FFF2-40B4-BE49-F238E27FC236}">
                <a16:creationId xmlns:a16="http://schemas.microsoft.com/office/drawing/2014/main" id="{22246C2A-9598-4C51-A676-DD274768AA44}"/>
              </a:ext>
            </a:extLst>
          </p:cNvPr>
          <p:cNvSpPr txBox="1"/>
          <p:nvPr/>
        </p:nvSpPr>
        <p:spPr>
          <a:xfrm>
            <a:off x="3530481" y="582135"/>
            <a:ext cx="832087" cy="369332"/>
          </a:xfrm>
          <a:prstGeom prst="rect">
            <a:avLst/>
          </a:prstGeom>
          <a:noFill/>
        </p:spPr>
        <p:txBody>
          <a:bodyPr wrap="none" rtlCol="0">
            <a:spAutoFit/>
          </a:bodyPr>
          <a:lstStyle/>
          <a:p>
            <a:r>
              <a:rPr lang="sl-SI" b="1" dirty="0"/>
              <a:t>ATOMI</a:t>
            </a:r>
          </a:p>
        </p:txBody>
      </p:sp>
      <p:sp>
        <p:nvSpPr>
          <p:cNvPr id="6" name="PoljeZBesedilom 5">
            <a:extLst>
              <a:ext uri="{FF2B5EF4-FFF2-40B4-BE49-F238E27FC236}">
                <a16:creationId xmlns:a16="http://schemas.microsoft.com/office/drawing/2014/main" id="{71E674FB-E588-4924-88D5-46BC837E8665}"/>
              </a:ext>
            </a:extLst>
          </p:cNvPr>
          <p:cNvSpPr txBox="1"/>
          <p:nvPr/>
        </p:nvSpPr>
        <p:spPr>
          <a:xfrm>
            <a:off x="7344105" y="557768"/>
            <a:ext cx="1236492" cy="369332"/>
          </a:xfrm>
          <a:prstGeom prst="rect">
            <a:avLst/>
          </a:prstGeom>
          <a:noFill/>
        </p:spPr>
        <p:txBody>
          <a:bodyPr wrap="none" rtlCol="0">
            <a:spAutoFit/>
          </a:bodyPr>
          <a:lstStyle/>
          <a:p>
            <a:r>
              <a:rPr lang="sl-SI" b="1" dirty="0"/>
              <a:t>MOLEKULE</a:t>
            </a:r>
          </a:p>
        </p:txBody>
      </p:sp>
      <p:sp>
        <p:nvSpPr>
          <p:cNvPr id="7" name="PoljeZBesedilom 6">
            <a:extLst>
              <a:ext uri="{FF2B5EF4-FFF2-40B4-BE49-F238E27FC236}">
                <a16:creationId xmlns:a16="http://schemas.microsoft.com/office/drawing/2014/main" id="{7688A35B-8608-4C0D-A938-DB62F63F6D93}"/>
              </a:ext>
            </a:extLst>
          </p:cNvPr>
          <p:cNvSpPr txBox="1"/>
          <p:nvPr/>
        </p:nvSpPr>
        <p:spPr>
          <a:xfrm>
            <a:off x="676275" y="557768"/>
            <a:ext cx="774764" cy="369332"/>
          </a:xfrm>
          <a:prstGeom prst="rect">
            <a:avLst/>
          </a:prstGeom>
          <a:noFill/>
        </p:spPr>
        <p:txBody>
          <a:bodyPr wrap="none" rtlCol="0">
            <a:spAutoFit/>
          </a:bodyPr>
          <a:lstStyle/>
          <a:p>
            <a:r>
              <a:rPr lang="sl-SI" dirty="0"/>
              <a:t>preriši</a:t>
            </a:r>
          </a:p>
        </p:txBody>
      </p:sp>
      <p:sp>
        <p:nvSpPr>
          <p:cNvPr id="3" name="PoljeZBesedilom 2">
            <a:extLst>
              <a:ext uri="{FF2B5EF4-FFF2-40B4-BE49-F238E27FC236}">
                <a16:creationId xmlns:a16="http://schemas.microsoft.com/office/drawing/2014/main" id="{885FFD22-DB1F-4B37-B14E-522A83E77EED}"/>
              </a:ext>
            </a:extLst>
          </p:cNvPr>
          <p:cNvSpPr txBox="1"/>
          <p:nvPr/>
        </p:nvSpPr>
        <p:spPr>
          <a:xfrm>
            <a:off x="1063657" y="1551913"/>
            <a:ext cx="1675715" cy="369332"/>
          </a:xfrm>
          <a:prstGeom prst="rect">
            <a:avLst/>
          </a:prstGeom>
          <a:noFill/>
        </p:spPr>
        <p:txBody>
          <a:bodyPr wrap="none" rtlCol="0">
            <a:spAutoFit/>
          </a:bodyPr>
          <a:lstStyle/>
          <a:p>
            <a:r>
              <a:rPr lang="sl-SI" dirty="0"/>
              <a:t>Atom vodika - H</a:t>
            </a:r>
          </a:p>
        </p:txBody>
      </p:sp>
      <p:sp>
        <p:nvSpPr>
          <p:cNvPr id="10" name="PoljeZBesedilom 9">
            <a:extLst>
              <a:ext uri="{FF2B5EF4-FFF2-40B4-BE49-F238E27FC236}">
                <a16:creationId xmlns:a16="http://schemas.microsoft.com/office/drawing/2014/main" id="{7450E41A-670B-486A-95C8-824305DD981B}"/>
              </a:ext>
            </a:extLst>
          </p:cNvPr>
          <p:cNvSpPr txBox="1"/>
          <p:nvPr/>
        </p:nvSpPr>
        <p:spPr>
          <a:xfrm>
            <a:off x="4362568" y="2963738"/>
            <a:ext cx="1584857" cy="369332"/>
          </a:xfrm>
          <a:prstGeom prst="rect">
            <a:avLst/>
          </a:prstGeom>
          <a:noFill/>
        </p:spPr>
        <p:txBody>
          <a:bodyPr wrap="none" rtlCol="0">
            <a:spAutoFit/>
          </a:bodyPr>
          <a:lstStyle/>
          <a:p>
            <a:r>
              <a:rPr lang="sl-SI" dirty="0"/>
              <a:t>Atom kisika - O</a:t>
            </a:r>
          </a:p>
        </p:txBody>
      </p:sp>
      <p:sp>
        <p:nvSpPr>
          <p:cNvPr id="12" name="PoljeZBesedilom 11">
            <a:extLst>
              <a:ext uri="{FF2B5EF4-FFF2-40B4-BE49-F238E27FC236}">
                <a16:creationId xmlns:a16="http://schemas.microsoft.com/office/drawing/2014/main" id="{8967BC87-7CE2-4580-A7AF-68E560DDEAC1}"/>
              </a:ext>
            </a:extLst>
          </p:cNvPr>
          <p:cNvSpPr txBox="1"/>
          <p:nvPr/>
        </p:nvSpPr>
        <p:spPr>
          <a:xfrm>
            <a:off x="2665856" y="4509533"/>
            <a:ext cx="1647374" cy="369332"/>
          </a:xfrm>
          <a:prstGeom prst="rect">
            <a:avLst/>
          </a:prstGeom>
          <a:noFill/>
        </p:spPr>
        <p:txBody>
          <a:bodyPr wrap="none" rtlCol="0">
            <a:spAutoFit/>
          </a:bodyPr>
          <a:lstStyle/>
          <a:p>
            <a:r>
              <a:rPr lang="sl-SI" dirty="0"/>
              <a:t>Atom ogljika - C</a:t>
            </a:r>
          </a:p>
        </p:txBody>
      </p:sp>
    </p:spTree>
    <p:extLst>
      <p:ext uri="{BB962C8B-B14F-4D97-AF65-F5344CB8AC3E}">
        <p14:creationId xmlns:p14="http://schemas.microsoft.com/office/powerpoint/2010/main" val="44031224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558</Words>
  <Application>Microsoft Office PowerPoint</Application>
  <PresentationFormat>Širokozaslonsko</PresentationFormat>
  <Paragraphs>104</Paragraphs>
  <Slides>14</Slides>
  <Notes>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14</vt:i4>
      </vt:variant>
    </vt:vector>
  </HeadingPairs>
  <TitlesOfParts>
    <vt:vector size="18" baseType="lpstr">
      <vt:lpstr>Arial</vt:lpstr>
      <vt:lpstr>Calibri</vt:lpstr>
      <vt:lpstr>Calibri Light</vt:lpstr>
      <vt:lpstr>Officeova tema</vt:lpstr>
      <vt:lpstr>SNOVI UČB str. 5 - 13</vt:lpstr>
      <vt:lpstr>Navodila za delo</vt:lpstr>
      <vt:lpstr>Naslov: SNOVI OKOLI NAS</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SNOVI</dc:title>
  <dc:creator>Tina Grapulin Bavcar</dc:creator>
  <cp:lastModifiedBy>Tina Grapulin Bavcar</cp:lastModifiedBy>
  <cp:revision>21</cp:revision>
  <dcterms:created xsi:type="dcterms:W3CDTF">2020-10-28T13:43:19Z</dcterms:created>
  <dcterms:modified xsi:type="dcterms:W3CDTF">2020-11-04T09:05:44Z</dcterms:modified>
</cp:coreProperties>
</file>