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14T16:26:40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55" units="cm"/>
      <inkml:brushProperty name="height" value="0.055" units="cm"/>
    </inkml:brush>
  </inkml:definitions>
  <iact:action type="add" startTime="12242">
    <iact:property name="dataType"/>
    <iact:actionData xml:id="d0">
      <inkml:trace xmlns:inkml="http://www.w3.org/2003/InkML" xml:id="stk0" contextRef="#ctx0" brushRef="#br0">13807 14706 0,'23'0'0,"72"0"0,-25 0 0,25 0 0,-24 0 0,47 0 0,0 0 0,23-23 0,1 23 0,-48-24 0,1 24 0,188 0 0,-118 0 0,71 24 0,-71-1 0,0-23 0,-70 24 0,94 47 0,-24-71 0,-24 47 0,-23-23 0,-23-1 0,70 1 0,-70 23 0,46-23 0,-46 23 0,-25-24 0,1-23 0,0 48 0,-24-48 0,24 23 0,0 1 0,0 23 0,94 24 0,-118-24 0,24 0 0,23-23 0,48 23 0,-95-23 0,95 23 0,-48 0 0,0-47 0,24 24 0,-118-1 0,118 25 0,-47-25 0,0 1 0,0-24 0,23 0 0,-23 23 0,0 1 0,0 0 0,23-24 0,0 23 0,24 1 0,-23-1 0,-72-23 0,119 24 0,-71-24 0,0 0 0,23 24 0,-23-24 0,-24 0 0,24 23 0,0-23 0,-24 0 0,24 0 0,-24 0 0,0 0 0,0 0 0,0 0 0,1 0 0,-1 0 0,24-23 0,-1-1 0,25 0 0,-48 24 0,24-23 0,-48-1 0,25-23 0,22 23 0,1-23 0,-47 24 0,23-1 0,-23 0 0,23 1 0,-24-1 0,1 24 0,0-23 0,-24-1 0</inkml:trace>
    </iact:actionData>
  </iact:action>
  <iact:action type="remove" startTime="12242">
    <iact:property name="style" value="instant"/>
    <iact:actionData xml:id="d1" ref="#d0"/>
  </iact:action>
  <iact:action type="add" startTime="12242">
    <iact:property name="dataType" value="strokeEraser"/>
    <iact:actionData xml:id="d2">
      <inkml:trace xmlns:inkml="http://www.w3.org/2003/InkML" xml:id="stk1" contextRef="#ctx0" brushRef="#br1">27306 19310 0,'-71'-24'0,"0"24"0,24 0 0,-47 0 0,46 24 0,-46-1 0,0 1 0,70-1 0,-70-23 0,23 24 0,24 0 0,-24-1 0,-71 1 0,48 0 0,23-1 0,-23-23 0,23 0 0,0 24 0,0-24 0,0 0 0,1 23 0,46-23 0,0 0 0,1 0 0,-1 0 0</inkml:trace>
    </iact:actionData>
  </iact:action>
  <iact:action type="add" startTime="12242">
    <iact:property name="dataType" value="strokeEraser"/>
    <iact:actionData xml:id="d3">
      <inkml:trace xmlns:inkml="http://www.w3.org/2003/InkML" xml:id="stk2" contextRef="#ctx0" brushRef="#br1">20037 19805 0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07T18:45:30.3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2">
      <inkml:brushProperty name="width" value="0.055" units="cm"/>
      <inkml:brushProperty name="height" value="0.055" units="cm"/>
    </inkml:brush>
  </inkml:definitions>
  <iact:action type="add" startTime="12141">
    <iact:property name="dataType"/>
    <iact:actionData xml:id="d0">
      <inkml:trace xmlns:inkml="http://www.w3.org/2003/InkML" xml:id="stk0" contextRef="#ctx0" brushRef="#br0">8992 5311 0,'-118'47'0,"118"-23"0,-47 0 0,47-1 0,-47-23 0,47 24 0,-24-1 0,1-23 0,-1 48 0,0-1 0,1-24 0,-24 1 0,47 23 0,-48 0 0,1 1 0,24-1 0,-1 0 0,0 24 0,1-47 0,-1 70 0,24 0 0,0-23 0,-23 0 0,23 0 0,0 0 0,0-1 0,0 1 0,0 47 0,0-47 0,0 0 0,0-24 0,0 71 0,0-47 0,23 23 0,-23-23 0,24 71 0,-1-71 0,1 70 0,0-46 0,-1-1 0,24 71 0,-23-94 0,-24-47 0,24 23 0,23 71 0,0-23 0,0-1 0,-23 48 0,23-48 0,0 0 0,24 1 0,0-1 0,-48-23 0,48 47 0,-24 0 0,1-71 0,-1 48 0,0 46 0,0-70 0,24 24 0,-24-25 0,24 25 0,47-1 0,-71 24 0,0-70 0,1 22 0,70 25 0,-71-24 0,24-24 0,-1 24 0,25-24 0,23 24 0,-71-24 0,24 0 0,0 0 0,23 1 0,-23-1 0,0-24 0,-24 1 0,47 23 0,-23-23 0,0-24 0,23 23 0,-47-23 0,24 0 0,24 0 0,-25 0 0,1 0 0,0 0 0,-24 0 0,24-23 0,-24-1 0,0 1 0,1-1 0,-25-23 0,24 23 0,1 1 0,-48-1 0,23 0 0,-23 1 0,24-25 0,-1 25 0,-23-1 0,0 1 0,0-1 0,0 0 0</inkml:trace>
    </iact:actionData>
  </iact:action>
  <iact:action type="add" startTime="12141">
    <iact:property name="dataType"/>
    <iact:actionData xml:id="d1">
      <inkml:trace xmlns:inkml="http://www.w3.org/2003/InkML" xml:id="stk1" contextRef="#ctx0" brushRef="#br1">12131 10410 0,'0'24'0,"0"-1"0,0 1 0,0-1 0,0 1 0,0 0 0,-47 46 0,23-22 0,24-1 0,-47-47 0,23 47 0,1-23 0,-1-1 0,1 1 0,-1-24 0,0 47 0,1-23 0,-1-24 0,-23 0 0,0 47 0,23-47 0,1 24 0,-1-24 0,0 0 0,1 0 0,-1 23 0,1-23 0,-25 0 0,1 0 0,24 0 0,-25 0 0,25 0 0,-24 0 0,-1 0 0,1-23 0,24-1 0,-48 0 0,24-23 0,-1 47 0,-22-23 0,22-1 0,25-23 0,-48 0 0,24 23 0,-24-23 0,47 47 0,-46-71 0,-1 24 0,0-24 0,0 0 0,24 47 0,0-46 0,23 70 0,-23-71 0,-24 0 0,0 0 0,48 48 0,-24-48 0,-1 24 0,-22-24 0,22 0 0,25 47 0,-24-23 0,23 0 0,-47-24 0,48 47 0,-1-23 0,-47-47 0,24 70 0,47 1 0,-24 23 0,24-24 0,-47 0 0,47 1 0,-23-1 0,-1 24 0,24-23 0,-24-1 0,-23 0 0,47-23 0,-23 47 0,-25-23 0,48-1 0,0-23 0,-23 47 0,-1-24 0,1 0 0,23-23 0,0 24 0,-48-1 0,25 0 0,23 1 0,-24-1 0,1 1 0,-1 23 0</inkml:trace>
    </iact:actionData>
  </iact:action>
  <iact:action type="remove" startTime="12141">
    <iact:property name="style" value="instant"/>
    <iact:actionData xml:id="d2" ref="#d0"/>
  </iact:action>
  <iact:action type="remove" startTime="12141">
    <iact:property name="style" value="instant"/>
    <iact:actionData xml:id="d3" ref="#d1"/>
  </iact:action>
  <iact:action type="add" startTime="12141">
    <iact:property name="dataType" value="strokeEraser"/>
    <iact:actionData xml:id="d4">
      <inkml:trace xmlns:inkml="http://www.w3.org/2003/InkML" xml:id="stk2" contextRef="#ctx0" brushRef="#br2">14585 9017 0,'-24'0'0,"1"0"0,23 24 0,-24 0 0,1-1 0,-1 1 0,0 23 0,-23-23 0,24-24 0,23 47 0,-24 0 0,0-23 0,1 23 0,-1 0 0,1 0 0,-1-23 0,0 70 0,24-46 0,0 46 0,-23-47 0,-1 48 0,1-25 0,23 25 0,0-24 0,0 0 0,0-1 0,0-22 0,0 70 0,0-24 0,0 0 0,0 1 0,23-1 0,-23 24 0,24-23 0,-1 23 0,1-24 0,47 1 0,-48-25 0,-23-22 0,48 46 0,-1 71 0,24-47 0,-24 24 0,0 0 0,47-1 0,-23 25 0,24-25 0,-25 1 0,25-24 0,23 23 0,-71 1 0,24 0 0,0-71 0,23 70 0,95 142 0,-118-212 0,-48 0 0,48 24 0,-24-25 0,48 25 0,-48-24 0,24-1 0,-24-22 0,47 70 0,-46-95 0,-25 24 0,48 24 0,0 0 0,-24-24 0,24 24 0,-24-47 0,0 47 0,71-24 0,-94 0 0,47 24 0,-24-24 0,24 24 0,-1-48 0,1 95 0,0-94 0,-24 47 0,24-24 0,0 0 0,0 1 0,-1-1 0,1 0 0,0-23 0,-47-24 0,46 0 0,1 23 0,47-23 0,-71 0 0,-23 0 0,23 0 0,24 0 0,-24-23 0,-23-1 0,-24 0 0,23 24 0,-23-23 0,24-1 0,-24 1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11/relationships/inkAction" Target="../ink/inkAction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0.png"/><Relationship Id="rId4" Type="http://schemas.microsoft.com/office/2011/relationships/inkAction" Target="../ink/inkAction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04AD1-31CD-4255-8481-4775CC363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IŠČEM zmanjševanec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E6426F-58F8-450D-AAF3-C9C68A9C1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/>
          </a:p>
          <a:p>
            <a:r>
              <a:rPr lang="sl-SI" dirty="0" err="1"/>
              <a:t>Oš</a:t>
            </a:r>
            <a:r>
              <a:rPr lang="sl-SI" dirty="0"/>
              <a:t> Notranjski odred </a:t>
            </a:r>
            <a:r>
              <a:rPr lang="sl-SI" dirty="0" err="1"/>
              <a:t>cerknica</a:t>
            </a:r>
            <a:endParaRPr lang="sl-SI" dirty="0"/>
          </a:p>
          <a:p>
            <a:r>
              <a:rPr lang="sl-SI" dirty="0"/>
              <a:t>Učiteljice 3. razreda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4" name="Rokopis 3">
                <a:extLst>
                  <a:ext uri="{FF2B5EF4-FFF2-40B4-BE49-F238E27FC236}">
                    <a16:creationId xmlns:a16="http://schemas.microsoft.com/office/drawing/2014/main" id="{3B1AF055-9539-4B27-8E37-55777018076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400519" y="6203699"/>
              <a:ext cx="2" cy="2"/>
            </p14:xfrm>
          </p:contentPart>
        </mc:Choice>
        <mc:Fallback>
          <p:pic>
            <p:nvPicPr>
              <p:cNvPr id="4" name="Rokopis 3">
                <a:extLst>
                  <a:ext uri="{FF2B5EF4-FFF2-40B4-BE49-F238E27FC236}">
                    <a16:creationId xmlns:a16="http://schemas.microsoft.com/office/drawing/2014/main" id="{3B1AF055-9539-4B27-8E37-5577701807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0519" y="620369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84765E69-5EF4-4AA8-9D21-42F5EED1F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4719" y="1600201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2"/>
    </mc:Choice>
    <mc:Fallback>
      <p:transition spd="slow" advTm="12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7802B-0807-4315-AABF-C32B1DA5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odštevanje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4F1F45-555C-447B-BA34-776865E0DC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dirty="0"/>
              <a:t>          10    -    6    =   4</a:t>
            </a:r>
          </a:p>
          <a:p>
            <a:pPr marL="0" indent="0">
              <a:buNone/>
            </a:pPr>
            <a:r>
              <a:rPr lang="sl-SI" sz="2400" dirty="0"/>
              <a:t>                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Zmanjševanec        odštevanec             razlika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4" name="Rokopis 3">
                <a:extLst>
                  <a:ext uri="{FF2B5EF4-FFF2-40B4-BE49-F238E27FC236}">
                    <a16:creationId xmlns:a16="http://schemas.microsoft.com/office/drawing/2014/main" id="{CD7319E9-A4E4-4B03-9613-F5A8457B737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783679" y="3769019"/>
              <a:ext cx="2" cy="2"/>
            </p14:xfrm>
          </p:contentPart>
        </mc:Choice>
        <mc:Fallback xmlns="">
          <p:pic>
            <p:nvPicPr>
              <p:cNvPr id="4" name="Rokopis 3">
                <a:extLst>
                  <a:ext uri="{FF2B5EF4-FFF2-40B4-BE49-F238E27FC236}">
                    <a16:creationId xmlns:a16="http://schemas.microsoft.com/office/drawing/2014/main" id="{CD7319E9-A4E4-4B03-9613-F5A8457B7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3679" y="376901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9EA261C2-D89C-4A5A-8809-5E5876F23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9118" y="155985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1"/>
    </mc:Choice>
    <mc:Fallback xmlns="">
      <p:transition spd="slow" advTm="12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60EE57-8C58-413B-A37E-57AE452D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Mama je imela </a:t>
            </a:r>
            <a:r>
              <a:rPr lang="sl-SI" u="sng" dirty="0"/>
              <a:t>nekaj bonbonov</a:t>
            </a:r>
            <a:r>
              <a:rPr lang="sl-SI" dirty="0"/>
              <a:t>. tini je dala </a:t>
            </a:r>
            <a:br>
              <a:rPr lang="sl-SI" dirty="0"/>
            </a:br>
            <a:r>
              <a:rPr lang="sl-SI" u="sng" dirty="0"/>
              <a:t>5 bonbonov</a:t>
            </a:r>
            <a:r>
              <a:rPr lang="sl-SI" dirty="0"/>
              <a:t>. Ostalo ji je </a:t>
            </a:r>
            <a:r>
              <a:rPr lang="sl-SI" u="sng" dirty="0"/>
              <a:t>7 bonbonov</a:t>
            </a:r>
            <a:r>
              <a:rPr lang="sl-SI" dirty="0"/>
              <a:t>. </a:t>
            </a:r>
            <a:br>
              <a:rPr lang="sl-SI" dirty="0"/>
            </a:br>
            <a:r>
              <a:rPr lang="sl-SI" dirty="0"/>
              <a:t> </a:t>
            </a:r>
            <a:br>
              <a:rPr lang="sl-SI" dirty="0"/>
            </a:br>
            <a:r>
              <a:rPr lang="sl-SI" u="sng" dirty="0"/>
              <a:t>Koliko bonbonov je imela mama?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AA0F33-A22B-42F0-B025-EE31473F1C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3673" y="239372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sl-SI" sz="4000" dirty="0"/>
              <a:t>                -  5   = 7</a:t>
            </a:r>
          </a:p>
          <a:p>
            <a:pPr marL="0" indent="0">
              <a:buNone/>
            </a:pPr>
            <a:r>
              <a:rPr lang="sl-SI" sz="4000" cap="none" dirty="0"/>
              <a:t>izračunamo tako</a:t>
            </a:r>
            <a:r>
              <a:rPr lang="sl-SI" sz="4000" dirty="0"/>
              <a:t>:      7  +  5  =</a:t>
            </a:r>
          </a:p>
          <a:p>
            <a:pPr marL="0" indent="0">
              <a:buNone/>
            </a:pPr>
            <a:r>
              <a:rPr lang="sl-SI" sz="4000" cap="none" dirty="0"/>
              <a:t>in dobimo</a:t>
            </a:r>
            <a:r>
              <a:rPr lang="sl-SI" sz="4000" dirty="0"/>
              <a:t>:               </a:t>
            </a:r>
            <a:r>
              <a:rPr lang="sl-SI" sz="4000" b="1" dirty="0"/>
              <a:t>12</a:t>
            </a:r>
            <a:r>
              <a:rPr lang="sl-SI" sz="4000" dirty="0"/>
              <a:t>  -  5  =  7  </a:t>
            </a:r>
          </a:p>
        </p:txBody>
      </p:sp>
      <p:sp>
        <p:nvSpPr>
          <p:cNvPr id="4" name="Interaktivni gumb: prazno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A3BCFF-2070-42C6-AAF3-AEAA5A11F9C4}"/>
              </a:ext>
            </a:extLst>
          </p:cNvPr>
          <p:cNvSpPr/>
          <p:nvPr/>
        </p:nvSpPr>
        <p:spPr>
          <a:xfrm>
            <a:off x="2494626" y="2576744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Interaktivni gumb: prazn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58BD9B2-9414-4C44-9013-11B82BE482A2}"/>
              </a:ext>
            </a:extLst>
          </p:cNvPr>
          <p:cNvSpPr/>
          <p:nvPr/>
        </p:nvSpPr>
        <p:spPr>
          <a:xfrm>
            <a:off x="7707298" y="3414944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4364D766-A520-4987-B524-2DF09A734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97374" y="2622042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4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00"/>
    </mc:Choice>
    <mc:Fallback>
      <p:transition spd="slow" advTm="7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79F2D-5399-4ED4-A417-4C4B6DF0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</a:t>
            </a:r>
            <a:r>
              <a:rPr lang="sl-SI" cap="none" dirty="0"/>
              <a:t>apis v zvezek</a:t>
            </a:r>
            <a:r>
              <a:rPr lang="sl-SI" dirty="0"/>
              <a:t>:</a:t>
            </a:r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rgbClr val="FF0000"/>
                </a:solidFill>
              </a:rPr>
              <a:t>Iščem zmanjševanec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6E877C-CE1E-4B1B-9FC1-AE8736038B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l-SI" sz="17600" dirty="0"/>
              <a:t>          -     </a:t>
            </a:r>
            <a:r>
              <a:rPr lang="sl-SI" sz="17600" dirty="0">
                <a:solidFill>
                  <a:srgbClr val="00B050"/>
                </a:solidFill>
              </a:rPr>
              <a:t>5</a:t>
            </a:r>
            <a:r>
              <a:rPr lang="sl-SI" sz="17600" dirty="0"/>
              <a:t>    =     </a:t>
            </a:r>
            <a:r>
              <a:rPr lang="sl-SI" sz="17600" dirty="0">
                <a:solidFill>
                  <a:srgbClr val="FF6600"/>
                </a:solidFill>
              </a:rPr>
              <a:t>7</a:t>
            </a:r>
          </a:p>
          <a:p>
            <a:pPr marL="0" indent="0" algn="just">
              <a:buNone/>
            </a:pPr>
            <a:r>
              <a:rPr lang="sl-SI" sz="11100" dirty="0">
                <a:solidFill>
                  <a:schemeClr val="accent3"/>
                </a:solidFill>
              </a:rPr>
              <a:t>       </a:t>
            </a:r>
          </a:p>
          <a:p>
            <a:pPr marL="0" indent="0" algn="just">
              <a:buNone/>
            </a:pPr>
            <a:r>
              <a:rPr lang="sl-SI" sz="11100" dirty="0">
                <a:solidFill>
                  <a:schemeClr val="accent3"/>
                </a:solidFill>
              </a:rPr>
              <a:t>                     zmanjševanec</a:t>
            </a:r>
            <a:r>
              <a:rPr lang="sl-SI" sz="11100" dirty="0"/>
              <a:t> – </a:t>
            </a:r>
            <a:r>
              <a:rPr lang="sl-SI" sz="11100" dirty="0">
                <a:solidFill>
                  <a:srgbClr val="00B050"/>
                </a:solidFill>
              </a:rPr>
              <a:t>odštevanec  </a:t>
            </a:r>
            <a:r>
              <a:rPr lang="sl-SI" sz="11100" b="1" dirty="0"/>
              <a:t>=</a:t>
            </a:r>
            <a:r>
              <a:rPr lang="sl-SI" sz="11100" dirty="0"/>
              <a:t> </a:t>
            </a:r>
            <a:r>
              <a:rPr lang="sl-SI" sz="11100" dirty="0">
                <a:solidFill>
                  <a:srgbClr val="00B050"/>
                </a:solidFill>
              </a:rPr>
              <a:t> </a:t>
            </a:r>
            <a:r>
              <a:rPr lang="sl-SI" sz="11100" dirty="0">
                <a:solidFill>
                  <a:srgbClr val="FF6600"/>
                </a:solidFill>
              </a:rPr>
              <a:t>razlika</a:t>
            </a:r>
          </a:p>
          <a:p>
            <a:pPr marL="0" indent="0" algn="just">
              <a:buNone/>
            </a:pPr>
            <a:r>
              <a:rPr lang="sl-SI" sz="8000" dirty="0"/>
              <a:t> </a:t>
            </a:r>
          </a:p>
          <a:p>
            <a:pPr marL="0" indent="0" algn="just">
              <a:buNone/>
            </a:pPr>
            <a:r>
              <a:rPr lang="sl-SI" sz="14400" dirty="0"/>
              <a:t>     </a:t>
            </a:r>
            <a:r>
              <a:rPr lang="sl-SI" sz="14400" dirty="0">
                <a:solidFill>
                  <a:srgbClr val="FF6600"/>
                </a:solidFill>
              </a:rPr>
              <a:t>7</a:t>
            </a:r>
            <a:r>
              <a:rPr lang="sl-SI" sz="14400" dirty="0"/>
              <a:t>   +   </a:t>
            </a:r>
            <a:r>
              <a:rPr lang="sl-SI" sz="14400" dirty="0">
                <a:solidFill>
                  <a:srgbClr val="00B050"/>
                </a:solidFill>
              </a:rPr>
              <a:t>5</a:t>
            </a:r>
            <a:r>
              <a:rPr lang="sl-SI" sz="14400" dirty="0"/>
              <a:t>   = </a:t>
            </a:r>
            <a:r>
              <a:rPr lang="sl-SI" sz="14400" dirty="0">
                <a:solidFill>
                  <a:schemeClr val="accent3"/>
                </a:solidFill>
              </a:rPr>
              <a:t>12    </a:t>
            </a:r>
            <a:r>
              <a:rPr lang="sl-SI" sz="14400" dirty="0">
                <a:latin typeface="Arial" panose="020B0604020202020204" pitchFamily="34" charset="0"/>
                <a:cs typeface="Arial" panose="020B0604020202020204" pitchFamily="34" charset="0"/>
              </a:rPr>
              <a:t>→   </a:t>
            </a:r>
            <a:r>
              <a:rPr lang="sl-SI" sz="14400" dirty="0">
                <a:solidFill>
                  <a:schemeClr val="accent3"/>
                </a:solidFill>
              </a:rPr>
              <a:t>12</a:t>
            </a:r>
            <a:r>
              <a:rPr lang="sl-SI" sz="14400" dirty="0"/>
              <a:t>    -    </a:t>
            </a:r>
            <a:r>
              <a:rPr lang="sl-SI" sz="14400" dirty="0">
                <a:solidFill>
                  <a:srgbClr val="00B050"/>
                </a:solidFill>
              </a:rPr>
              <a:t>5</a:t>
            </a:r>
            <a:r>
              <a:rPr lang="sl-SI" sz="14400" dirty="0"/>
              <a:t>     =     </a:t>
            </a:r>
            <a:r>
              <a:rPr lang="sl-SI" sz="14400" dirty="0">
                <a:solidFill>
                  <a:srgbClr val="FF6600"/>
                </a:solidFill>
              </a:rPr>
              <a:t>7</a:t>
            </a:r>
          </a:p>
          <a:p>
            <a:pPr marL="0" indent="0" algn="just">
              <a:buNone/>
            </a:pPr>
            <a:endParaRPr lang="sl-SI" sz="12000" dirty="0"/>
          </a:p>
          <a:p>
            <a:pPr marL="0" indent="0" algn="just">
              <a:buNone/>
            </a:pPr>
            <a:r>
              <a:rPr lang="sl-SI" sz="6000" dirty="0"/>
              <a:t>                                                          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F6F5CAB-B136-4AE6-9BA8-72D0B87E3965}"/>
              </a:ext>
            </a:extLst>
          </p:cNvPr>
          <p:cNvSpPr/>
          <p:nvPr/>
        </p:nvSpPr>
        <p:spPr>
          <a:xfrm>
            <a:off x="3996116" y="2507939"/>
            <a:ext cx="630315" cy="6569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466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799452-A3FD-4B5F-97E4-BACD17D4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cap="none" dirty="0"/>
              <a:t>                  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08C3FB-C3CC-4B90-A089-0849AF8885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                          -   43  = 15</a:t>
            </a:r>
          </a:p>
          <a:p>
            <a:pPr marL="0" indent="0">
              <a:buNone/>
            </a:pPr>
            <a:r>
              <a:rPr lang="sl-SI" sz="3200" dirty="0"/>
              <a:t>                          -   27  = 41</a:t>
            </a:r>
          </a:p>
          <a:p>
            <a:pPr marL="0" indent="0">
              <a:buNone/>
            </a:pPr>
            <a:r>
              <a:rPr lang="sl-SI" sz="3200" dirty="0"/>
              <a:t>                          -   13  = 67</a:t>
            </a:r>
          </a:p>
          <a:p>
            <a:pPr marL="0" indent="0">
              <a:buNone/>
            </a:pPr>
            <a:r>
              <a:rPr lang="sl-SI" sz="3200" dirty="0"/>
              <a:t>                          -   59  = 28  </a:t>
            </a:r>
          </a:p>
        </p:txBody>
      </p:sp>
      <p:sp>
        <p:nvSpPr>
          <p:cNvPr id="4" name="Interaktivni gumb: prazno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85EFB9-4C6A-4739-8CE0-DE9474C9804F}"/>
              </a:ext>
            </a:extLst>
          </p:cNvPr>
          <p:cNvSpPr/>
          <p:nvPr/>
        </p:nvSpPr>
        <p:spPr>
          <a:xfrm>
            <a:off x="3235911" y="2513675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Interaktivni gumb: prazn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24775A-FD54-49E1-8B34-4A526DA621BB}"/>
              </a:ext>
            </a:extLst>
          </p:cNvPr>
          <p:cNvSpPr/>
          <p:nvPr/>
        </p:nvSpPr>
        <p:spPr>
          <a:xfrm>
            <a:off x="3235910" y="3195137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Interaktivni gumb: prazno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492C6-F2B2-44B4-BFCE-069F99D081BD}"/>
              </a:ext>
            </a:extLst>
          </p:cNvPr>
          <p:cNvSpPr/>
          <p:nvPr/>
        </p:nvSpPr>
        <p:spPr>
          <a:xfrm>
            <a:off x="3235909" y="3960508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Interaktivni gumb: prazno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D1300B-CDBC-4BA4-8620-84E813503F97}"/>
              </a:ext>
            </a:extLst>
          </p:cNvPr>
          <p:cNvSpPr/>
          <p:nvPr/>
        </p:nvSpPr>
        <p:spPr>
          <a:xfrm>
            <a:off x="3235908" y="4639751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7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1"/>
    </mc:Choice>
    <mc:Fallback>
      <p:transition spd="slow" advTm="77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43049-C849-4788-B966-D94DB808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8800" dirty="0"/>
              <a:t>Veselo na delo</a:t>
            </a:r>
            <a:br>
              <a:rPr lang="sl-SI" dirty="0"/>
            </a:br>
            <a:endParaRPr lang="sl-SI" dirty="0"/>
          </a:p>
        </p:txBody>
      </p:sp>
      <p:pic>
        <p:nvPicPr>
          <p:cNvPr id="1028" name="Picture 4" descr="Od hieroglifov do emotikonov. Kako ? spreminjajo našo komunikacijo? |  Student.si">
            <a:extLst>
              <a:ext uri="{FF2B5EF4-FFF2-40B4-BE49-F238E27FC236}">
                <a16:creationId xmlns:a16="http://schemas.microsoft.com/office/drawing/2014/main" id="{6C46A853-E5C3-461E-83C2-D957AEC9177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83" y="290023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46373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159</TotalTime>
  <Words>130</Words>
  <Application>Microsoft Office PowerPoint</Application>
  <PresentationFormat>Širokozaslonsko</PresentationFormat>
  <Paragraphs>25</Paragraphs>
  <Slides>6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IŠČEM zmanjševanec</vt:lpstr>
      <vt:lpstr>odštevanje</vt:lpstr>
      <vt:lpstr>Mama je imela nekaj bonbonov. tini je dala  5 bonbonov. Ostalo ji je 7 bonbonov.    Koliko bonbonov je imela mama?</vt:lpstr>
      <vt:lpstr>Zapis v zvezek:  Iščem zmanjševanec</vt:lpstr>
      <vt:lpstr>                   Izračunaj.</vt:lpstr>
      <vt:lpstr>Veselo na delo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IŠČEM ODŠTEVANEC</dc:title>
  <dc:creator>38641</dc:creator>
  <cp:lastModifiedBy>38641</cp:lastModifiedBy>
  <cp:revision>16</cp:revision>
  <dcterms:created xsi:type="dcterms:W3CDTF">2020-11-07T09:25:42Z</dcterms:created>
  <dcterms:modified xsi:type="dcterms:W3CDTF">2020-11-14T16:50:17Z</dcterms:modified>
</cp:coreProperties>
</file>