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66" r:id="rId1"/>
  </p:sldMasterIdLst>
  <p:notesMasterIdLst>
    <p:notesMasterId r:id="rId11"/>
  </p:notesMasterIdLst>
  <p:sldIdLst>
    <p:sldId id="256" r:id="rId2"/>
    <p:sldId id="257" r:id="rId3"/>
    <p:sldId id="258" r:id="rId4"/>
    <p:sldId id="261" r:id="rId5"/>
    <p:sldId id="262" r:id="rId6"/>
    <p:sldId id="263" r:id="rId7"/>
    <p:sldId id="259" r:id="rId8"/>
    <p:sldId id="264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6B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BB1F43-8A50-4481-9A20-3914BFBEA9AD}" type="datetimeFigureOut">
              <a:rPr lang="sl-SI" smtClean="0"/>
              <a:t>26. 11. 2020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CDC124-DB1B-424D-9881-BF1A27CABC6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92378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040689"/>
      </p:ext>
    </p:extLst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019221"/>
      </p:ext>
    </p:extLst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59196714"/>
      </p:ext>
    </p:extLst>
  </p:cSld>
  <p:clrMapOvr>
    <a:masterClrMapping/>
  </p:clrMapOvr>
  <p:transition spd="med">
    <p:pull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151426"/>
      </p:ext>
    </p:extLst>
  </p:cSld>
  <p:clrMapOvr>
    <a:masterClrMapping/>
  </p:clrMapOvr>
  <p:transition spd="med">
    <p:pull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6942865"/>
      </p:ext>
    </p:extLst>
  </p:cSld>
  <p:clrMapOvr>
    <a:masterClrMapping/>
  </p:clrMapOvr>
  <p:transition spd="med">
    <p:pull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351342"/>
      </p:ext>
    </p:extLst>
  </p:cSld>
  <p:clrMapOvr>
    <a:masterClrMapping/>
  </p:clrMapOvr>
  <p:transition spd="med">
    <p:pull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5071"/>
      </p:ext>
    </p:extLst>
  </p:cSld>
  <p:clrMapOvr>
    <a:masterClrMapping/>
  </p:clrMapOvr>
  <p:transition spd="med">
    <p:pull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153905"/>
      </p:ext>
    </p:extLst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612699"/>
      </p:ext>
    </p:extLst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747419"/>
      </p:ext>
    </p:extLst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325175"/>
      </p:ext>
    </p:extLst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999590"/>
      </p:ext>
    </p:extLst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968230"/>
      </p:ext>
    </p:extLst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52428"/>
      </p:ext>
    </p:extLst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080805"/>
      </p:ext>
    </p:extLst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779713"/>
      </p:ext>
    </p:extLst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0"/>
                <a:lumOff val="100000"/>
              </a:schemeClr>
            </a:gs>
            <a:gs pos="35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735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  <p:sldLayoutId id="2147483878" r:id="rId12"/>
    <p:sldLayoutId id="2147483879" r:id="rId13"/>
    <p:sldLayoutId id="2147483880" r:id="rId14"/>
    <p:sldLayoutId id="2147483881" r:id="rId15"/>
    <p:sldLayoutId id="2147483882" r:id="rId16"/>
  </p:sldLayoutIdLst>
  <p:transition spd="med">
    <p:pull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jpeg"/><Relationship Id="rId5" Type="http://schemas.openxmlformats.org/officeDocument/2006/relationships/image" Target="../media/image34.jpeg"/><Relationship Id="rId4" Type="http://schemas.openxmlformats.org/officeDocument/2006/relationships/image" Target="../media/image3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>
            <a:extLst>
              <a:ext uri="{FF2B5EF4-FFF2-40B4-BE49-F238E27FC236}">
                <a16:creationId xmlns:a16="http://schemas.microsoft.com/office/drawing/2014/main" id="{EEE2A63A-3E58-4260-BFA4-83D0297734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9920" y="11282"/>
            <a:ext cx="5521961" cy="6859252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23000"/>
              </a:srgbClr>
            </a:outerShdw>
          </a:effectLst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2D7FD8D5-042C-46C9-822C-4CA54F424D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2720" y="513079"/>
            <a:ext cx="12019280" cy="990602"/>
          </a:xfrm>
        </p:spPr>
        <p:txBody>
          <a:bodyPr>
            <a:normAutofit/>
          </a:bodyPr>
          <a:lstStyle/>
          <a:p>
            <a:pPr algn="ctr"/>
            <a:r>
              <a:rPr lang="sl-SI" dirty="0">
                <a:solidFill>
                  <a:srgbClr val="DE6B0C"/>
                </a:solidFill>
              </a:rPr>
              <a:t>NARAVNA ŽIVLJENJSKA OKOLJA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72E85610-C1D8-4699-9999-161DFE6335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0013" y="5212080"/>
            <a:ext cx="8915399" cy="1645920"/>
          </a:xfrm>
        </p:spPr>
        <p:txBody>
          <a:bodyPr>
            <a:normAutofit lnSpcReduction="10000"/>
          </a:bodyPr>
          <a:lstStyle/>
          <a:p>
            <a:pPr algn="ctr"/>
            <a:r>
              <a:rPr lang="sl-SI" sz="2800" dirty="0">
                <a:solidFill>
                  <a:schemeClr val="bg1"/>
                </a:solidFill>
              </a:rPr>
              <a:t>REKA, JEZERO, KRAŠKA JAMA</a:t>
            </a:r>
          </a:p>
          <a:p>
            <a:pPr algn="ctr"/>
            <a:r>
              <a:rPr lang="sl-SI" sz="2000" dirty="0">
                <a:solidFill>
                  <a:schemeClr val="bg1"/>
                </a:solidFill>
              </a:rPr>
              <a:t>ŽIVALI IN RASTLINE</a:t>
            </a:r>
          </a:p>
          <a:p>
            <a:pPr algn="ctr"/>
            <a:endParaRPr lang="sl-SI" sz="2000" dirty="0">
              <a:solidFill>
                <a:schemeClr val="bg1">
                  <a:lumMod val="95000"/>
                </a:schemeClr>
              </a:solidFill>
            </a:endParaRPr>
          </a:p>
          <a:p>
            <a:pPr algn="ctr"/>
            <a:r>
              <a:rPr lang="sl-SI" sz="1400" dirty="0">
                <a:solidFill>
                  <a:schemeClr val="bg1"/>
                </a:solidFill>
              </a:rPr>
              <a:t>OŠ Notranjski odred Cerknica, učiteljice 3. razreda</a:t>
            </a:r>
          </a:p>
          <a:p>
            <a:pPr algn="ctr"/>
            <a:endParaRPr lang="sl-SI" sz="2000" dirty="0">
              <a:solidFill>
                <a:schemeClr val="bg1"/>
              </a:solidFill>
            </a:endParaRPr>
          </a:p>
          <a:p>
            <a:pPr algn="ctr"/>
            <a:endParaRPr lang="sl-SI" sz="20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575388"/>
      </p:ext>
    </p:extLst>
  </p:cSld>
  <p:clrMapOvr>
    <a:masterClrMapping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048CBA2-F7D7-4BA1-8871-DBC471B54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>
                <a:solidFill>
                  <a:srgbClr val="FFC000"/>
                </a:solidFill>
              </a:rPr>
              <a:t>REKA IN JEZERO</a:t>
            </a:r>
            <a:br>
              <a:rPr lang="sl-SI" dirty="0">
                <a:solidFill>
                  <a:srgbClr val="FFC000"/>
                </a:solidFill>
              </a:rPr>
            </a:br>
            <a:r>
              <a:rPr lang="sl-SI" sz="2800" dirty="0">
                <a:solidFill>
                  <a:srgbClr val="FFC000"/>
                </a:solidFill>
              </a:rPr>
              <a:t>ŽIVALI</a:t>
            </a:r>
          </a:p>
        </p:txBody>
      </p:sp>
      <p:pic>
        <p:nvPicPr>
          <p:cNvPr id="19" name="Označba mesta vsebine 18" descr="Slika, ki vsebuje besede riba&#10;&#10;Opis, ustvarjen z zelo visoko stopnjo zanesljivosti.">
            <a:extLst>
              <a:ext uri="{FF2B5EF4-FFF2-40B4-BE49-F238E27FC236}">
                <a16:creationId xmlns:a16="http://schemas.microsoft.com/office/drawing/2014/main" id="{88145EC3-3BE8-493D-88EC-88C750E768D2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031" y="2032986"/>
            <a:ext cx="4389443" cy="1829214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10799977" rev="0"/>
            </a:camera>
            <a:lightRig rig="threePt" dir="t"/>
          </a:scene3d>
        </p:spPr>
      </p:pic>
      <p:sp>
        <p:nvSpPr>
          <p:cNvPr id="18" name="PoljeZBesedilom 17">
            <a:extLst>
              <a:ext uri="{FF2B5EF4-FFF2-40B4-BE49-F238E27FC236}">
                <a16:creationId xmlns:a16="http://schemas.microsoft.com/office/drawing/2014/main" id="{22E330D5-CD2D-47CC-A9F3-B14381305B91}"/>
              </a:ext>
            </a:extLst>
          </p:cNvPr>
          <p:cNvSpPr txBox="1"/>
          <p:nvPr/>
        </p:nvSpPr>
        <p:spPr>
          <a:xfrm>
            <a:off x="511031" y="3836144"/>
            <a:ext cx="17311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ščuka</a:t>
            </a:r>
          </a:p>
        </p:txBody>
      </p:sp>
      <p:pic>
        <p:nvPicPr>
          <p:cNvPr id="21" name="Slika 20" descr="C:\Users\Kresnica\AppData\Local\Microsoft\Windows\INetCache\Content.MSO\A3A68579.tmp">
            <a:extLst>
              <a:ext uri="{FF2B5EF4-FFF2-40B4-BE49-F238E27FC236}">
                <a16:creationId xmlns:a16="http://schemas.microsoft.com/office/drawing/2014/main" id="{C8A2D2BE-2062-4515-8688-7F93EA1CEF5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5357" y="2266438"/>
            <a:ext cx="3230880" cy="1417320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PoljeZBesedilom 25">
            <a:extLst>
              <a:ext uri="{FF2B5EF4-FFF2-40B4-BE49-F238E27FC236}">
                <a16:creationId xmlns:a16="http://schemas.microsoft.com/office/drawing/2014/main" id="{05AEFA84-2EAD-4A47-B054-575D22DDDF61}"/>
              </a:ext>
            </a:extLst>
          </p:cNvPr>
          <p:cNvSpPr txBox="1"/>
          <p:nvPr/>
        </p:nvSpPr>
        <p:spPr>
          <a:xfrm>
            <a:off x="5315357" y="3679811"/>
            <a:ext cx="1633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klen</a:t>
            </a:r>
          </a:p>
        </p:txBody>
      </p:sp>
      <p:pic>
        <p:nvPicPr>
          <p:cNvPr id="28" name="Slika 27" descr="C:\Users\Kresnica\AppData\Local\Microsoft\Windows\INetCache\Content.MSO\6201DBAB.tmp">
            <a:extLst>
              <a:ext uri="{FF2B5EF4-FFF2-40B4-BE49-F238E27FC236}">
                <a16:creationId xmlns:a16="http://schemas.microsoft.com/office/drawing/2014/main" id="{CC2A2D28-F423-4A2D-86EB-4B17404BDB10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3644" y="4726693"/>
            <a:ext cx="3230880" cy="141732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PoljeZBesedilom 26">
            <a:extLst>
              <a:ext uri="{FF2B5EF4-FFF2-40B4-BE49-F238E27FC236}">
                <a16:creationId xmlns:a16="http://schemas.microsoft.com/office/drawing/2014/main" id="{6745585B-FF71-4F5A-A6E2-82BFB5B0745E}"/>
              </a:ext>
            </a:extLst>
          </p:cNvPr>
          <p:cNvSpPr txBox="1"/>
          <p:nvPr/>
        </p:nvSpPr>
        <p:spPr>
          <a:xfrm>
            <a:off x="1513644" y="6144013"/>
            <a:ext cx="1313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postrv</a:t>
            </a:r>
          </a:p>
        </p:txBody>
      </p:sp>
      <p:pic>
        <p:nvPicPr>
          <p:cNvPr id="30" name="Slika 29" descr="C:\Users\Kresnica\AppData\Local\Microsoft\Windows\INetCache\Content.MSO\86BECAE5.tmp">
            <a:extLst>
              <a:ext uri="{FF2B5EF4-FFF2-40B4-BE49-F238E27FC236}">
                <a16:creationId xmlns:a16="http://schemas.microsoft.com/office/drawing/2014/main" id="{332FE4F4-D059-4AB7-A60C-FD997CD85C61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0268" y="4726693"/>
            <a:ext cx="3230880" cy="1417320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PoljeZBesedilom 28">
            <a:extLst>
              <a:ext uri="{FF2B5EF4-FFF2-40B4-BE49-F238E27FC236}">
                <a16:creationId xmlns:a16="http://schemas.microsoft.com/office/drawing/2014/main" id="{B664A1AF-4175-4AE4-9F89-F56834F34946}"/>
              </a:ext>
            </a:extLst>
          </p:cNvPr>
          <p:cNvSpPr txBox="1"/>
          <p:nvPr/>
        </p:nvSpPr>
        <p:spPr>
          <a:xfrm>
            <a:off x="5590268" y="6136119"/>
            <a:ext cx="1615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som</a:t>
            </a:r>
          </a:p>
        </p:txBody>
      </p:sp>
      <p:pic>
        <p:nvPicPr>
          <p:cNvPr id="32" name="Slika 31" descr="C:\Users\Kresnica\AppData\Local\Microsoft\Windows\INetCache\Content.MSO\3FA37EB7.tmp">
            <a:extLst>
              <a:ext uri="{FF2B5EF4-FFF2-40B4-BE49-F238E27FC236}">
                <a16:creationId xmlns:a16="http://schemas.microsoft.com/office/drawing/2014/main" id="{5F6BD1E9-5D28-49BB-A23F-AF003B964C94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1120" y="3243668"/>
            <a:ext cx="3230880" cy="1417320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PoljeZBesedilom 30">
            <a:extLst>
              <a:ext uri="{FF2B5EF4-FFF2-40B4-BE49-F238E27FC236}">
                <a16:creationId xmlns:a16="http://schemas.microsoft.com/office/drawing/2014/main" id="{D8FE1E7F-3068-42CD-B6E9-31BAE956EA51}"/>
              </a:ext>
            </a:extLst>
          </p:cNvPr>
          <p:cNvSpPr txBox="1"/>
          <p:nvPr/>
        </p:nvSpPr>
        <p:spPr>
          <a:xfrm>
            <a:off x="8933999" y="4660988"/>
            <a:ext cx="732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/>
              <a:t>lipan</a:t>
            </a:r>
          </a:p>
        </p:txBody>
      </p:sp>
    </p:spTree>
    <p:extLst>
      <p:ext uri="{BB962C8B-B14F-4D97-AF65-F5344CB8AC3E}">
        <p14:creationId xmlns:p14="http://schemas.microsoft.com/office/powerpoint/2010/main" val="4091847160"/>
      </p:ext>
    </p:extLst>
  </p:cSld>
  <p:clrMapOvr>
    <a:masterClrMapping/>
  </p:clrMapOvr>
  <p:transition spd="med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 descr="C:\Users\Kresnica\AppData\Local\Microsoft\Windows\INetCache\Content.MSO\CCB1F9CD.tmp">
            <a:extLst>
              <a:ext uri="{FF2B5EF4-FFF2-40B4-BE49-F238E27FC236}">
                <a16:creationId xmlns:a16="http://schemas.microsoft.com/office/drawing/2014/main" id="{A883897D-29D0-4842-8CDF-4DF13BC46D1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1927" y="945889"/>
            <a:ext cx="2141220" cy="214122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Pravokotnik 3">
            <a:extLst>
              <a:ext uri="{FF2B5EF4-FFF2-40B4-BE49-F238E27FC236}">
                <a16:creationId xmlns:a16="http://schemas.microsoft.com/office/drawing/2014/main" id="{41725661-FBEB-43E1-8873-99FF91E8F9F6}"/>
              </a:ext>
            </a:extLst>
          </p:cNvPr>
          <p:cNvSpPr/>
          <p:nvPr/>
        </p:nvSpPr>
        <p:spPr>
          <a:xfrm>
            <a:off x="3441927" y="3087109"/>
            <a:ext cx="13837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dirty="0"/>
              <a:t>siva čaplja</a:t>
            </a:r>
          </a:p>
        </p:txBody>
      </p:sp>
      <p:pic>
        <p:nvPicPr>
          <p:cNvPr id="2050" name="Picture 2" descr="Mlakarica - Wikipedija, prosta enciklopedija">
            <a:extLst>
              <a:ext uri="{FF2B5EF4-FFF2-40B4-BE49-F238E27FC236}">
                <a16:creationId xmlns:a16="http://schemas.microsoft.com/office/drawing/2014/main" id="{7A87340A-481E-4890-928C-66195C73D0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5192" y="480348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oljeZBesedilom 4">
            <a:extLst>
              <a:ext uri="{FF2B5EF4-FFF2-40B4-BE49-F238E27FC236}">
                <a16:creationId xmlns:a16="http://schemas.microsoft.com/office/drawing/2014/main" id="{23047A11-5783-44A2-906F-5147C479DFD3}"/>
              </a:ext>
            </a:extLst>
          </p:cNvPr>
          <p:cNvSpPr txBox="1"/>
          <p:nvPr/>
        </p:nvSpPr>
        <p:spPr>
          <a:xfrm>
            <a:off x="7945192" y="2654328"/>
            <a:ext cx="1895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/>
              <a:t>raca mlakarica</a:t>
            </a:r>
          </a:p>
        </p:txBody>
      </p:sp>
      <p:pic>
        <p:nvPicPr>
          <p:cNvPr id="2054" name="Picture 6" descr="Ponirki (Podicipedidae)">
            <a:extLst>
              <a:ext uri="{FF2B5EF4-FFF2-40B4-BE49-F238E27FC236}">
                <a16:creationId xmlns:a16="http://schemas.microsoft.com/office/drawing/2014/main" id="{DCA4BEAC-5C1C-443A-94DF-1B8A205B10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7758" y="3768986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ljeZBesedilom 6">
            <a:extLst>
              <a:ext uri="{FF2B5EF4-FFF2-40B4-BE49-F238E27FC236}">
                <a16:creationId xmlns:a16="http://schemas.microsoft.com/office/drawing/2014/main" id="{5BDB8078-DED0-4185-A30F-14EA42219D42}"/>
              </a:ext>
            </a:extLst>
          </p:cNvPr>
          <p:cNvSpPr txBox="1"/>
          <p:nvPr/>
        </p:nvSpPr>
        <p:spPr>
          <a:xfrm>
            <a:off x="1517758" y="5912111"/>
            <a:ext cx="1015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/>
              <a:t>ponirek</a:t>
            </a:r>
          </a:p>
        </p:txBody>
      </p:sp>
      <p:pic>
        <p:nvPicPr>
          <p:cNvPr id="2056" name="Picture 8" descr="Bela štorklja by Dušan Šipek (@DusanSipek) | Galerija - Slo-Foto.net">
            <a:extLst>
              <a:ext uri="{FF2B5EF4-FFF2-40B4-BE49-F238E27FC236}">
                <a16:creationId xmlns:a16="http://schemas.microsoft.com/office/drawing/2014/main" id="{B05B8CD0-8A18-49C7-AB8E-183E70DAAA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1744" y="3969010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PoljeZBesedilom 7">
            <a:extLst>
              <a:ext uri="{FF2B5EF4-FFF2-40B4-BE49-F238E27FC236}">
                <a16:creationId xmlns:a16="http://schemas.microsoft.com/office/drawing/2014/main" id="{08B16358-1EC3-41C7-9BA8-AC8BE8678E86}"/>
              </a:ext>
            </a:extLst>
          </p:cNvPr>
          <p:cNvSpPr txBox="1"/>
          <p:nvPr/>
        </p:nvSpPr>
        <p:spPr>
          <a:xfrm>
            <a:off x="5911744" y="5712085"/>
            <a:ext cx="1513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/>
              <a:t>bela štorklja</a:t>
            </a:r>
          </a:p>
        </p:txBody>
      </p:sp>
    </p:spTree>
    <p:extLst>
      <p:ext uri="{BB962C8B-B14F-4D97-AF65-F5344CB8AC3E}">
        <p14:creationId xmlns:p14="http://schemas.microsoft.com/office/powerpoint/2010/main" val="3711140554"/>
      </p:ext>
    </p:extLst>
  </p:cSld>
  <p:clrMapOvr>
    <a:masterClrMapping/>
  </p:clrMapOvr>
  <p:transition spd="med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Belouška | Srpsko herpetološko društvo Milutin Radovanović">
            <a:extLst>
              <a:ext uri="{FF2B5EF4-FFF2-40B4-BE49-F238E27FC236}">
                <a16:creationId xmlns:a16="http://schemas.microsoft.com/office/drawing/2014/main" id="{364B0B8A-C58F-45D7-90FC-EF8507CD6C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1070" y="591074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oljeZBesedilom 5">
            <a:extLst>
              <a:ext uri="{FF2B5EF4-FFF2-40B4-BE49-F238E27FC236}">
                <a16:creationId xmlns:a16="http://schemas.microsoft.com/office/drawing/2014/main" id="{E76640DC-2684-4FD3-B145-22C388410B06}"/>
              </a:ext>
            </a:extLst>
          </p:cNvPr>
          <p:cNvSpPr txBox="1"/>
          <p:nvPr/>
        </p:nvSpPr>
        <p:spPr>
          <a:xfrm>
            <a:off x="1961070" y="2438924"/>
            <a:ext cx="11929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belouška</a:t>
            </a:r>
          </a:p>
        </p:txBody>
      </p:sp>
      <p:pic>
        <p:nvPicPr>
          <p:cNvPr id="2058" name="Picture 10" descr="Navadna krastača | Bodi eko">
            <a:extLst>
              <a:ext uri="{FF2B5EF4-FFF2-40B4-BE49-F238E27FC236}">
                <a16:creationId xmlns:a16="http://schemas.microsoft.com/office/drawing/2014/main" id="{7E16338B-1692-45D8-8D03-CB4D808B5D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0700" y="3599927"/>
            <a:ext cx="2790825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PoljeZBesedilom 8">
            <a:extLst>
              <a:ext uri="{FF2B5EF4-FFF2-40B4-BE49-F238E27FC236}">
                <a16:creationId xmlns:a16="http://schemas.microsoft.com/office/drawing/2014/main" id="{C05C19D0-A4C0-421A-9654-D47B45AB85B8}"/>
              </a:ext>
            </a:extLst>
          </p:cNvPr>
          <p:cNvSpPr txBox="1"/>
          <p:nvPr/>
        </p:nvSpPr>
        <p:spPr>
          <a:xfrm>
            <a:off x="2810700" y="5238227"/>
            <a:ext cx="1157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/>
              <a:t>krastača</a:t>
            </a:r>
          </a:p>
        </p:txBody>
      </p:sp>
      <p:pic>
        <p:nvPicPr>
          <p:cNvPr id="2060" name="Picture 12" descr="Zelena žaba - Wikipedija, prosta enciklopedija">
            <a:extLst>
              <a:ext uri="{FF2B5EF4-FFF2-40B4-BE49-F238E27FC236}">
                <a16:creationId xmlns:a16="http://schemas.microsoft.com/office/drawing/2014/main" id="{E4DE9440-EED0-4ED6-9C42-6BB155A1A3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2275" y="3844939"/>
            <a:ext cx="2343150" cy="195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PoljeZBesedilom 9">
            <a:extLst>
              <a:ext uri="{FF2B5EF4-FFF2-40B4-BE49-F238E27FC236}">
                <a16:creationId xmlns:a16="http://schemas.microsoft.com/office/drawing/2014/main" id="{4E45BAA3-31AF-4069-9EE1-855A047CFA1B}"/>
              </a:ext>
            </a:extLst>
          </p:cNvPr>
          <p:cNvSpPr txBox="1"/>
          <p:nvPr/>
        </p:nvSpPr>
        <p:spPr>
          <a:xfrm>
            <a:off x="7762275" y="5784043"/>
            <a:ext cx="1561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/>
              <a:t>zelena žaba</a:t>
            </a:r>
          </a:p>
        </p:txBody>
      </p:sp>
      <p:pic>
        <p:nvPicPr>
          <p:cNvPr id="2062" name="Picture 14" descr="Spet so tu smrtno nevarni močeradi!">
            <a:extLst>
              <a:ext uri="{FF2B5EF4-FFF2-40B4-BE49-F238E27FC236}">
                <a16:creationId xmlns:a16="http://schemas.microsoft.com/office/drawing/2014/main" id="{8EB4B75D-08BC-4085-9F50-B5D86B4714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5879" y="960406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PoljeZBesedilom 10">
            <a:extLst>
              <a:ext uri="{FF2B5EF4-FFF2-40B4-BE49-F238E27FC236}">
                <a16:creationId xmlns:a16="http://schemas.microsoft.com/office/drawing/2014/main" id="{D3948F1E-4AE5-4A35-AEAB-0F50395D9287}"/>
              </a:ext>
            </a:extLst>
          </p:cNvPr>
          <p:cNvSpPr txBox="1"/>
          <p:nvPr/>
        </p:nvSpPr>
        <p:spPr>
          <a:xfrm>
            <a:off x="6643130" y="2808256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/>
              <a:t>močerad</a:t>
            </a:r>
          </a:p>
        </p:txBody>
      </p:sp>
    </p:spTree>
    <p:extLst>
      <p:ext uri="{BB962C8B-B14F-4D97-AF65-F5344CB8AC3E}">
        <p14:creationId xmlns:p14="http://schemas.microsoft.com/office/powerpoint/2010/main" val="2077497481"/>
      </p:ext>
    </p:extLst>
  </p:cSld>
  <p:clrMapOvr>
    <a:masterClrMapping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612C1C2-3713-4B87-AE6C-BC34B8C10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>
                <a:solidFill>
                  <a:srgbClr val="FFC000"/>
                </a:solidFill>
              </a:rPr>
              <a:t>REKA IN JEZERO</a:t>
            </a:r>
            <a:br>
              <a:rPr lang="sl-SI" dirty="0">
                <a:solidFill>
                  <a:srgbClr val="FFC000"/>
                </a:solidFill>
              </a:rPr>
            </a:br>
            <a:r>
              <a:rPr lang="sl-SI" sz="2800" dirty="0">
                <a:solidFill>
                  <a:srgbClr val="FFC000"/>
                </a:solidFill>
              </a:rPr>
              <a:t>RASTLINE</a:t>
            </a:r>
          </a:p>
        </p:txBody>
      </p:sp>
      <p:pic>
        <p:nvPicPr>
          <p:cNvPr id="3078" name="Picture 6" descr="Beli javor - Wikipedija, prosta enciklopedija">
            <a:extLst>
              <a:ext uri="{FF2B5EF4-FFF2-40B4-BE49-F238E27FC236}">
                <a16:creationId xmlns:a16="http://schemas.microsoft.com/office/drawing/2014/main" id="{475E0D56-0B19-4944-BCA3-059FE61D00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7511" y="2762095"/>
            <a:ext cx="254317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ljeZBesedilom 6">
            <a:extLst>
              <a:ext uri="{FF2B5EF4-FFF2-40B4-BE49-F238E27FC236}">
                <a16:creationId xmlns:a16="http://schemas.microsoft.com/office/drawing/2014/main" id="{D849C969-D517-4C13-9A05-1758B00F0D83}"/>
              </a:ext>
            </a:extLst>
          </p:cNvPr>
          <p:cNvSpPr txBox="1"/>
          <p:nvPr/>
        </p:nvSpPr>
        <p:spPr>
          <a:xfrm>
            <a:off x="1589269" y="4768335"/>
            <a:ext cx="1633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beli javor</a:t>
            </a:r>
          </a:p>
        </p:txBody>
      </p:sp>
      <p:pic>
        <p:nvPicPr>
          <p:cNvPr id="3080" name="Picture 8" descr="Beli topol - Urbanatura">
            <a:extLst>
              <a:ext uri="{FF2B5EF4-FFF2-40B4-BE49-F238E27FC236}">
                <a16:creationId xmlns:a16="http://schemas.microsoft.com/office/drawing/2014/main" id="{020B46F9-3614-4669-9D39-C3103D36C5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6480" y="3429000"/>
            <a:ext cx="1847850" cy="247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PoljeZBesedilom 7">
            <a:extLst>
              <a:ext uri="{FF2B5EF4-FFF2-40B4-BE49-F238E27FC236}">
                <a16:creationId xmlns:a16="http://schemas.microsoft.com/office/drawing/2014/main" id="{AD6DF9C5-D9F2-457D-BF13-D27D3E8C251F}"/>
              </a:ext>
            </a:extLst>
          </p:cNvPr>
          <p:cNvSpPr txBox="1"/>
          <p:nvPr/>
        </p:nvSpPr>
        <p:spPr>
          <a:xfrm>
            <a:off x="6604659" y="5910262"/>
            <a:ext cx="22257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beli topol</a:t>
            </a:r>
          </a:p>
        </p:txBody>
      </p:sp>
      <p:pic>
        <p:nvPicPr>
          <p:cNvPr id="3086" name="Picture 14" descr="Poznaš črni topol? Njegove zdravilne koristi in lastnosti - naravna  zdravila 2020">
            <a:extLst>
              <a:ext uri="{FF2B5EF4-FFF2-40B4-BE49-F238E27FC236}">
                <a16:creationId xmlns:a16="http://schemas.microsoft.com/office/drawing/2014/main" id="{DB6C1154-15AA-4E03-9411-0585943F90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6480" y="192523"/>
            <a:ext cx="2162175" cy="2455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PoljeZBesedilom 11">
            <a:extLst>
              <a:ext uri="{FF2B5EF4-FFF2-40B4-BE49-F238E27FC236}">
                <a16:creationId xmlns:a16="http://schemas.microsoft.com/office/drawing/2014/main" id="{961C6A50-8022-412A-8DEA-B5BD15B8A179}"/>
              </a:ext>
            </a:extLst>
          </p:cNvPr>
          <p:cNvSpPr txBox="1"/>
          <p:nvPr/>
        </p:nvSpPr>
        <p:spPr>
          <a:xfrm>
            <a:off x="7906480" y="2648339"/>
            <a:ext cx="1348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črni topol</a:t>
            </a:r>
          </a:p>
        </p:txBody>
      </p:sp>
      <p:pic>
        <p:nvPicPr>
          <p:cNvPr id="3090" name="Picture 18" descr="Beli topol - Urbanatura">
            <a:extLst>
              <a:ext uri="{FF2B5EF4-FFF2-40B4-BE49-F238E27FC236}">
                <a16:creationId xmlns:a16="http://schemas.microsoft.com/office/drawing/2014/main" id="{B8FCDF27-DFDF-4CD8-95B5-496A9A2ABD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8630" y="3433762"/>
            <a:ext cx="1847850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4" name="Picture 22" descr="Gorski ali beli javor (Acer pseudoplatanus)">
            <a:extLst>
              <a:ext uri="{FF2B5EF4-FFF2-40B4-BE49-F238E27FC236}">
                <a16:creationId xmlns:a16="http://schemas.microsoft.com/office/drawing/2014/main" id="{2A973F11-93E7-4EFF-A246-F29DBF28E1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0686" y="2095345"/>
            <a:ext cx="1847850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1071660"/>
      </p:ext>
    </p:extLst>
  </p:cSld>
  <p:clrMapOvr>
    <a:masterClrMapping/>
  </p:clrMapOvr>
  <p:transition spd="med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jeZBesedilom 4">
            <a:extLst>
              <a:ext uri="{FF2B5EF4-FFF2-40B4-BE49-F238E27FC236}">
                <a16:creationId xmlns:a16="http://schemas.microsoft.com/office/drawing/2014/main" id="{F36D8674-C308-44B3-BCBC-6676FAFB1A78}"/>
              </a:ext>
            </a:extLst>
          </p:cNvPr>
          <p:cNvSpPr txBox="1"/>
          <p:nvPr/>
        </p:nvSpPr>
        <p:spPr>
          <a:xfrm>
            <a:off x="1888662" y="2234306"/>
            <a:ext cx="1189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vrba iva</a:t>
            </a:r>
          </a:p>
        </p:txBody>
      </p:sp>
      <p:pic>
        <p:nvPicPr>
          <p:cNvPr id="3076" name="Picture 4" descr="Črna jelša v akvaristiki - ZGD">
            <a:extLst>
              <a:ext uri="{FF2B5EF4-FFF2-40B4-BE49-F238E27FC236}">
                <a16:creationId xmlns:a16="http://schemas.microsoft.com/office/drawing/2014/main" id="{2FB3672D-5245-422A-B934-7960DE2175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6263" y="2872481"/>
            <a:ext cx="2867025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oljeZBesedilom 5">
            <a:extLst>
              <a:ext uri="{FF2B5EF4-FFF2-40B4-BE49-F238E27FC236}">
                <a16:creationId xmlns:a16="http://schemas.microsoft.com/office/drawing/2014/main" id="{95C3FC8B-E652-409E-8998-39A5C8286105}"/>
              </a:ext>
            </a:extLst>
          </p:cNvPr>
          <p:cNvSpPr txBox="1"/>
          <p:nvPr/>
        </p:nvSpPr>
        <p:spPr>
          <a:xfrm>
            <a:off x="6339288" y="4463156"/>
            <a:ext cx="1589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črna jelša</a:t>
            </a:r>
          </a:p>
        </p:txBody>
      </p:sp>
      <p:pic>
        <p:nvPicPr>
          <p:cNvPr id="3092" name="Picture 20" descr="Črna jelša">
            <a:extLst>
              <a:ext uri="{FF2B5EF4-FFF2-40B4-BE49-F238E27FC236}">
                <a16:creationId xmlns:a16="http://schemas.microsoft.com/office/drawing/2014/main" id="{1E0C589D-E50F-4E4D-A0D0-13434558C0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9288" y="2615306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Vrba iva (Salix caprea)">
            <a:extLst>
              <a:ext uri="{FF2B5EF4-FFF2-40B4-BE49-F238E27FC236}">
                <a16:creationId xmlns:a16="http://schemas.microsoft.com/office/drawing/2014/main" id="{07435172-FEE4-401C-ABAE-714FE14B3D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8662" y="329306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Vrba iva (Salix caprea)">
            <a:extLst>
              <a:ext uri="{FF2B5EF4-FFF2-40B4-BE49-F238E27FC236}">
                <a16:creationId xmlns:a16="http://schemas.microsoft.com/office/drawing/2014/main" id="{B613079D-E740-4588-9DF9-F385D1801B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3662" y="491231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8" name="Picture 10" descr="Vrbe - njihova skorja je zdravilna">
            <a:extLst>
              <a:ext uri="{FF2B5EF4-FFF2-40B4-BE49-F238E27FC236}">
                <a16:creationId xmlns:a16="http://schemas.microsoft.com/office/drawing/2014/main" id="{77B1F43A-DF1C-4FB1-B81E-F0FD164A55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2263" y="3051051"/>
            <a:ext cx="1743075" cy="262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PoljeZBesedilom 13">
            <a:extLst>
              <a:ext uri="{FF2B5EF4-FFF2-40B4-BE49-F238E27FC236}">
                <a16:creationId xmlns:a16="http://schemas.microsoft.com/office/drawing/2014/main" id="{E652C521-420F-4C27-976C-8BBC790EBB21}"/>
              </a:ext>
            </a:extLst>
          </p:cNvPr>
          <p:cNvSpPr txBox="1"/>
          <p:nvPr/>
        </p:nvSpPr>
        <p:spPr>
          <a:xfrm>
            <a:off x="3475514" y="5679951"/>
            <a:ext cx="1825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vrba žalujka</a:t>
            </a:r>
          </a:p>
        </p:txBody>
      </p:sp>
    </p:spTree>
    <p:extLst>
      <p:ext uri="{BB962C8B-B14F-4D97-AF65-F5344CB8AC3E}">
        <p14:creationId xmlns:p14="http://schemas.microsoft.com/office/powerpoint/2010/main" val="2859836070"/>
      </p:ext>
    </p:extLst>
  </p:cSld>
  <p:clrMapOvr>
    <a:masterClrMapping/>
  </p:clrMapOvr>
  <p:transition spd="med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jeZBesedilom 2">
            <a:extLst>
              <a:ext uri="{FF2B5EF4-FFF2-40B4-BE49-F238E27FC236}">
                <a16:creationId xmlns:a16="http://schemas.microsoft.com/office/drawing/2014/main" id="{BA450A39-AB1B-47E2-9BB4-EF9C3815EDB3}"/>
              </a:ext>
            </a:extLst>
          </p:cNvPr>
          <p:cNvSpPr txBox="1"/>
          <p:nvPr/>
        </p:nvSpPr>
        <p:spPr>
          <a:xfrm>
            <a:off x="2705608" y="3269958"/>
            <a:ext cx="2932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navadna vodna zlatica</a:t>
            </a:r>
          </a:p>
        </p:txBody>
      </p:sp>
      <p:pic>
        <p:nvPicPr>
          <p:cNvPr id="6148" name="Picture 4" descr="foto-narava.com - /Lokvanj 3">
            <a:extLst>
              <a:ext uri="{FF2B5EF4-FFF2-40B4-BE49-F238E27FC236}">
                <a16:creationId xmlns:a16="http://schemas.microsoft.com/office/drawing/2014/main" id="{2C968243-41EF-472F-8C5B-C15DB99569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7502" y="4177520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ljeZBesedilom 3">
            <a:extLst>
              <a:ext uri="{FF2B5EF4-FFF2-40B4-BE49-F238E27FC236}">
                <a16:creationId xmlns:a16="http://schemas.microsoft.com/office/drawing/2014/main" id="{34FA5040-ABA3-45AB-888B-5E7F3D09E156}"/>
              </a:ext>
            </a:extLst>
          </p:cNvPr>
          <p:cNvSpPr txBox="1"/>
          <p:nvPr/>
        </p:nvSpPr>
        <p:spPr>
          <a:xfrm>
            <a:off x="5237502" y="5920595"/>
            <a:ext cx="16423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beli lokvanj</a:t>
            </a:r>
          </a:p>
        </p:txBody>
      </p:sp>
      <p:pic>
        <p:nvPicPr>
          <p:cNvPr id="6150" name="Picture 6" descr="Rumeni blatnik - Wikipedija, prosta enciklopedija">
            <a:extLst>
              <a:ext uri="{FF2B5EF4-FFF2-40B4-BE49-F238E27FC236}">
                <a16:creationId xmlns:a16="http://schemas.microsoft.com/office/drawing/2014/main" id="{BAF3E37F-CB5B-480A-8BC9-EE061F6993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9072" y="1293588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oljeZBesedilom 4">
            <a:extLst>
              <a:ext uri="{FF2B5EF4-FFF2-40B4-BE49-F238E27FC236}">
                <a16:creationId xmlns:a16="http://schemas.microsoft.com/office/drawing/2014/main" id="{779A4A13-4BEE-4A07-B4E0-AB82270B5720}"/>
              </a:ext>
            </a:extLst>
          </p:cNvPr>
          <p:cNvSpPr txBox="1"/>
          <p:nvPr/>
        </p:nvSpPr>
        <p:spPr>
          <a:xfrm>
            <a:off x="7109072" y="3141438"/>
            <a:ext cx="20329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rumeni blatnik</a:t>
            </a:r>
          </a:p>
        </p:txBody>
      </p:sp>
      <p:pic>
        <p:nvPicPr>
          <p:cNvPr id="6162" name="Picture 18" descr="Navadna vodna zlatica - Urbanatura">
            <a:extLst>
              <a:ext uri="{FF2B5EF4-FFF2-40B4-BE49-F238E27FC236}">
                <a16:creationId xmlns:a16="http://schemas.microsoft.com/office/drawing/2014/main" id="{5386BA0E-432A-42A8-B228-4A3CAB5B60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608" y="860133"/>
            <a:ext cx="1895475" cy="2409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8001914"/>
      </p:ext>
    </p:extLst>
  </p:cSld>
  <p:clrMapOvr>
    <a:masterClrMapping/>
  </p:clrMapOvr>
  <p:transition spd="med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2" name="Picture 8" descr="trstika">
            <a:extLst>
              <a:ext uri="{FF2B5EF4-FFF2-40B4-BE49-F238E27FC236}">
                <a16:creationId xmlns:a16="http://schemas.microsoft.com/office/drawing/2014/main" id="{506D3BBF-FFDE-4778-8F0E-015DAC6C43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2281" y="1794861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oljeZBesedilom 5">
            <a:extLst>
              <a:ext uri="{FF2B5EF4-FFF2-40B4-BE49-F238E27FC236}">
                <a16:creationId xmlns:a16="http://schemas.microsoft.com/office/drawing/2014/main" id="{16C037B2-E7FB-4429-BDE3-F51226510E31}"/>
              </a:ext>
            </a:extLst>
          </p:cNvPr>
          <p:cNvSpPr txBox="1"/>
          <p:nvPr/>
        </p:nvSpPr>
        <p:spPr>
          <a:xfrm>
            <a:off x="1602281" y="3642711"/>
            <a:ext cx="2153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trstika</a:t>
            </a:r>
          </a:p>
        </p:txBody>
      </p:sp>
      <p:pic>
        <p:nvPicPr>
          <p:cNvPr id="6154" name="Picture 10" descr="ROGOZ: PHOTOS - DESCRIPTION AND FEATURES OF THE PLANT - CROP PRODUCTION">
            <a:extLst>
              <a:ext uri="{FF2B5EF4-FFF2-40B4-BE49-F238E27FC236}">
                <a16:creationId xmlns:a16="http://schemas.microsoft.com/office/drawing/2014/main" id="{F87AE193-CF1D-4C1C-B422-86F2FB9B70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3219" y="1006838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ljeZBesedilom 6">
            <a:extLst>
              <a:ext uri="{FF2B5EF4-FFF2-40B4-BE49-F238E27FC236}">
                <a16:creationId xmlns:a16="http://schemas.microsoft.com/office/drawing/2014/main" id="{9ECBFBF5-3F96-4C57-B95A-6C9C77D7186A}"/>
              </a:ext>
            </a:extLst>
          </p:cNvPr>
          <p:cNvSpPr txBox="1"/>
          <p:nvPr/>
        </p:nvSpPr>
        <p:spPr>
          <a:xfrm>
            <a:off x="7893219" y="2854688"/>
            <a:ext cx="1296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rogoz</a:t>
            </a:r>
          </a:p>
        </p:txBody>
      </p:sp>
      <p:pic>
        <p:nvPicPr>
          <p:cNvPr id="6156" name="Picture 12" descr="Srhki šaš | Rastlina | Life Habitats">
            <a:extLst>
              <a:ext uri="{FF2B5EF4-FFF2-40B4-BE49-F238E27FC236}">
                <a16:creationId xmlns:a16="http://schemas.microsoft.com/office/drawing/2014/main" id="{195AC203-0BB1-432A-91CE-AA39875C2B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4437" y="342900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PoljeZBesedilom 7">
            <a:extLst>
              <a:ext uri="{FF2B5EF4-FFF2-40B4-BE49-F238E27FC236}">
                <a16:creationId xmlns:a16="http://schemas.microsoft.com/office/drawing/2014/main" id="{18EDFBBD-15A3-4056-B0DD-6CE45D124FAF}"/>
              </a:ext>
            </a:extLst>
          </p:cNvPr>
          <p:cNvSpPr txBox="1"/>
          <p:nvPr/>
        </p:nvSpPr>
        <p:spPr>
          <a:xfrm>
            <a:off x="5024437" y="5572125"/>
            <a:ext cx="1518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šaš</a:t>
            </a:r>
          </a:p>
        </p:txBody>
      </p:sp>
    </p:spTree>
    <p:extLst>
      <p:ext uri="{BB962C8B-B14F-4D97-AF65-F5344CB8AC3E}">
        <p14:creationId xmlns:p14="http://schemas.microsoft.com/office/powerpoint/2010/main" val="1053877924"/>
      </p:ext>
    </p:extLst>
  </p:cSld>
  <p:clrMapOvr>
    <a:masterClrMapping/>
  </p:clrMapOvr>
  <p:transition spd="med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8BFB9B5-2F05-422F-B6D1-7A1BAE6D2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4766663" cy="1280890"/>
          </a:xfrm>
        </p:spPr>
        <p:txBody>
          <a:bodyPr/>
          <a:lstStyle/>
          <a:p>
            <a:r>
              <a:rPr lang="sl-SI" dirty="0">
                <a:solidFill>
                  <a:srgbClr val="FFC000"/>
                </a:solidFill>
              </a:rPr>
              <a:t>KRAŠKA JAMA</a:t>
            </a:r>
            <a:br>
              <a:rPr lang="sl-SI" dirty="0">
                <a:solidFill>
                  <a:srgbClr val="FFC000"/>
                </a:solidFill>
              </a:rPr>
            </a:br>
            <a:r>
              <a:rPr lang="sl-SI" sz="2800" dirty="0">
                <a:solidFill>
                  <a:srgbClr val="FFC000"/>
                </a:solidFill>
              </a:rPr>
              <a:t>ŽIVALI</a:t>
            </a:r>
          </a:p>
        </p:txBody>
      </p:sp>
      <p:pic>
        <p:nvPicPr>
          <p:cNvPr id="9218" name="Picture 2" descr="človeška ribica">
            <a:extLst>
              <a:ext uri="{FF2B5EF4-FFF2-40B4-BE49-F238E27FC236}">
                <a16:creationId xmlns:a16="http://schemas.microsoft.com/office/drawing/2014/main" id="{BC79A833-CA18-4F69-AE3C-3CE729A8B5A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1315" y="1679896"/>
            <a:ext cx="4342538" cy="1884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ljeZBesedilom 3">
            <a:extLst>
              <a:ext uri="{FF2B5EF4-FFF2-40B4-BE49-F238E27FC236}">
                <a16:creationId xmlns:a16="http://schemas.microsoft.com/office/drawing/2014/main" id="{A5672816-D593-47AE-8DA5-06BE8FA31403}"/>
              </a:ext>
            </a:extLst>
          </p:cNvPr>
          <p:cNvSpPr txBox="1"/>
          <p:nvPr/>
        </p:nvSpPr>
        <p:spPr>
          <a:xfrm>
            <a:off x="1401315" y="3580135"/>
            <a:ext cx="4083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človeška ribica (močeril, proteus)</a:t>
            </a:r>
          </a:p>
        </p:txBody>
      </p:sp>
      <p:pic>
        <p:nvPicPr>
          <p:cNvPr id="9220" name="Picture 4" descr="jamska kobilica">
            <a:extLst>
              <a:ext uri="{FF2B5EF4-FFF2-40B4-BE49-F238E27FC236}">
                <a16:creationId xmlns:a16="http://schemas.microsoft.com/office/drawing/2014/main" id="{B34BB56C-702C-4C70-8045-A5E6B6625B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7370" y="4749535"/>
            <a:ext cx="1782071" cy="1511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oljeZBesedilom 4">
            <a:extLst>
              <a:ext uri="{FF2B5EF4-FFF2-40B4-BE49-F238E27FC236}">
                <a16:creationId xmlns:a16="http://schemas.microsoft.com/office/drawing/2014/main" id="{962FA805-A5E4-4F03-8822-60C615FBF687}"/>
              </a:ext>
            </a:extLst>
          </p:cNvPr>
          <p:cNvSpPr txBox="1"/>
          <p:nvPr/>
        </p:nvSpPr>
        <p:spPr>
          <a:xfrm>
            <a:off x="8067370" y="6244799"/>
            <a:ext cx="27076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jamska kobilica</a:t>
            </a:r>
          </a:p>
        </p:txBody>
      </p:sp>
      <p:pic>
        <p:nvPicPr>
          <p:cNvPr id="9222" name="Picture 6" descr="Netopirji – naši sovražniki ali prijatelji? | Revija Vzajemnost">
            <a:extLst>
              <a:ext uri="{FF2B5EF4-FFF2-40B4-BE49-F238E27FC236}">
                <a16:creationId xmlns:a16="http://schemas.microsoft.com/office/drawing/2014/main" id="{191F9D1B-FA68-4649-A7CC-83639CB38C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2559" y="4218482"/>
            <a:ext cx="4342538" cy="1890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oljeZBesedilom 5">
            <a:extLst>
              <a:ext uri="{FF2B5EF4-FFF2-40B4-BE49-F238E27FC236}">
                <a16:creationId xmlns:a16="http://schemas.microsoft.com/office/drawing/2014/main" id="{65D6A0CA-F77E-4474-8C0C-E3554C399BDE}"/>
              </a:ext>
            </a:extLst>
          </p:cNvPr>
          <p:cNvSpPr txBox="1"/>
          <p:nvPr/>
        </p:nvSpPr>
        <p:spPr>
          <a:xfrm>
            <a:off x="2342559" y="6108763"/>
            <a:ext cx="1349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netopir</a:t>
            </a:r>
          </a:p>
        </p:txBody>
      </p:sp>
      <p:pic>
        <p:nvPicPr>
          <p:cNvPr id="9224" name="Picture 8" descr="Drobnovratnik (Leptodirus Hochenwartii)">
            <a:extLst>
              <a:ext uri="{FF2B5EF4-FFF2-40B4-BE49-F238E27FC236}">
                <a16:creationId xmlns:a16="http://schemas.microsoft.com/office/drawing/2014/main" id="{794BA089-3693-4A91-AEC4-B63BE32AA4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636" y="1249315"/>
            <a:ext cx="1782071" cy="1511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ljeZBesedilom 6">
            <a:extLst>
              <a:ext uri="{FF2B5EF4-FFF2-40B4-BE49-F238E27FC236}">
                <a16:creationId xmlns:a16="http://schemas.microsoft.com/office/drawing/2014/main" id="{9A223A5F-B1C6-4F6F-A280-8B5CD88AC1A1}"/>
              </a:ext>
            </a:extLst>
          </p:cNvPr>
          <p:cNvSpPr txBox="1"/>
          <p:nvPr/>
        </p:nvSpPr>
        <p:spPr>
          <a:xfrm>
            <a:off x="6267636" y="2752867"/>
            <a:ext cx="27076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hrošček drobnovratnik</a:t>
            </a:r>
          </a:p>
        </p:txBody>
      </p:sp>
      <p:pic>
        <p:nvPicPr>
          <p:cNvPr id="9226" name="Picture 10" descr="Slepa postranica (Niphargus hadzi),... - Prirodoslovno društvo Slovenije |  Facebook">
            <a:extLst>
              <a:ext uri="{FF2B5EF4-FFF2-40B4-BE49-F238E27FC236}">
                <a16:creationId xmlns:a16="http://schemas.microsoft.com/office/drawing/2014/main" id="{16EB9ED5-BB94-409C-9108-2A087ABCD1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7912" y="2447473"/>
            <a:ext cx="1706723" cy="1125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PoljeZBesedilom 7">
            <a:extLst>
              <a:ext uri="{FF2B5EF4-FFF2-40B4-BE49-F238E27FC236}">
                <a16:creationId xmlns:a16="http://schemas.microsoft.com/office/drawing/2014/main" id="{65F8C54F-6883-4AA7-874D-975901474BD0}"/>
              </a:ext>
            </a:extLst>
          </p:cNvPr>
          <p:cNvSpPr txBox="1"/>
          <p:nvPr/>
        </p:nvSpPr>
        <p:spPr>
          <a:xfrm>
            <a:off x="9567912" y="3564634"/>
            <a:ext cx="1402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postranica</a:t>
            </a:r>
          </a:p>
        </p:txBody>
      </p:sp>
    </p:spTree>
    <p:extLst>
      <p:ext uri="{BB962C8B-B14F-4D97-AF65-F5344CB8AC3E}">
        <p14:creationId xmlns:p14="http://schemas.microsoft.com/office/powerpoint/2010/main" val="2287844474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Šelest">
  <a:themeElements>
    <a:clrScheme name="Šelest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Šeles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Šelest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520</TotalTime>
  <Words>87</Words>
  <Application>Microsoft Office PowerPoint</Application>
  <PresentationFormat>Širokozaslonsko</PresentationFormat>
  <Paragraphs>38</Paragraphs>
  <Slides>9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9</vt:i4>
      </vt:variant>
    </vt:vector>
  </HeadingPairs>
  <TitlesOfParts>
    <vt:vector size="14" baseType="lpstr">
      <vt:lpstr>Arial</vt:lpstr>
      <vt:lpstr>Calibri</vt:lpstr>
      <vt:lpstr>Century Gothic</vt:lpstr>
      <vt:lpstr>Wingdings 3</vt:lpstr>
      <vt:lpstr>Šelest</vt:lpstr>
      <vt:lpstr>NARAVNA ŽIVLJENJSKA OKOLJA</vt:lpstr>
      <vt:lpstr>REKA IN JEZERO ŽIVALI</vt:lpstr>
      <vt:lpstr>PowerPointova predstavitev</vt:lpstr>
      <vt:lpstr>PowerPointova predstavitev</vt:lpstr>
      <vt:lpstr>REKA IN JEZERO RASTLINE</vt:lpstr>
      <vt:lpstr>PowerPointova predstavitev</vt:lpstr>
      <vt:lpstr>PowerPointova predstavitev</vt:lpstr>
      <vt:lpstr>PowerPointova predstavitev</vt:lpstr>
      <vt:lpstr>KRAŠKA JAMA ŽIVALI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NARAVNA ŽIVLJENJSKA OKOLJA</dc:title>
  <dc:creator>Kresnica</dc:creator>
  <cp:lastModifiedBy>38641</cp:lastModifiedBy>
  <cp:revision>26</cp:revision>
  <dcterms:created xsi:type="dcterms:W3CDTF">2020-11-24T10:07:12Z</dcterms:created>
  <dcterms:modified xsi:type="dcterms:W3CDTF">2020-11-26T20:31:42Z</dcterms:modified>
</cp:coreProperties>
</file>