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1" r:id="rId7"/>
    <p:sldId id="266" r:id="rId8"/>
    <p:sldId id="267" r:id="rId9"/>
    <p:sldId id="260" r:id="rId10"/>
    <p:sldId id="262" r:id="rId11"/>
    <p:sldId id="263" r:id="rId12"/>
    <p:sldId id="268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9. 12. 2020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7187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9. 12. 2020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365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9. 12. 2020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9465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9. 12. 2020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852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9. 12. 2020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3536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9. 12. 2020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4396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9. 12. 2020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572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9. 12. 2020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217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9. 12. 2020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881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9. 12. 2020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612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FB93-A889-47F5-863D-0A384E2EEC9D}" type="datetimeFigureOut">
              <a:rPr lang="sl-SI" smtClean="0"/>
              <a:t>9. 12. 2020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04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accent6">
                <a:alpha val="87000"/>
                <a:lumMod val="9000"/>
                <a:lumOff val="91000"/>
              </a:schemeClr>
            </a:gs>
            <a:gs pos="10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5FB93-A889-47F5-863D-0A384E2EEC9D}" type="datetimeFigureOut">
              <a:rPr lang="sl-SI" smtClean="0"/>
              <a:t>9. 12. 2020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3D644-5AE3-464C-9F40-3DC6D824A9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191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2594" t="3069" r="3329" b="4017"/>
          <a:stretch/>
        </p:blipFill>
        <p:spPr>
          <a:xfrm>
            <a:off x="3955701" y="763676"/>
            <a:ext cx="4280598" cy="4260502"/>
          </a:xfrm>
          <a:prstGeom prst="rect">
            <a:avLst/>
          </a:prstGeom>
          <a:ln>
            <a:noFill/>
          </a:ln>
          <a:effectLst>
            <a:outerShdw dist="50800" dir="5400000" sx="101000" sy="101000" algn="ctr" rotWithShape="0">
              <a:schemeClr val="bg1"/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835796"/>
            <a:ext cx="9144000" cy="2387600"/>
          </a:xfrm>
        </p:spPr>
        <p:txBody>
          <a:bodyPr>
            <a:normAutofit/>
          </a:bodyPr>
          <a:lstStyle/>
          <a:p>
            <a:r>
              <a:rPr lang="sl-SI" sz="8800" b="1" dirty="0">
                <a:solidFill>
                  <a:srgbClr val="FF0000"/>
                </a:solidFill>
              </a:rPr>
              <a:t>ČAS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4777695"/>
            <a:ext cx="9144000" cy="1655762"/>
          </a:xfrm>
        </p:spPr>
        <p:txBody>
          <a:bodyPr>
            <a:noAutofit/>
          </a:bodyPr>
          <a:lstStyle/>
          <a:p>
            <a:endParaRPr lang="sl-SI" sz="1800" b="1" dirty="0"/>
          </a:p>
          <a:p>
            <a:endParaRPr lang="sl-SI" sz="1800" b="1" dirty="0"/>
          </a:p>
          <a:p>
            <a:r>
              <a:rPr lang="sl-SI" sz="1800" b="1" dirty="0"/>
              <a:t>Osnovna šola Notranjski odred Cerknica</a:t>
            </a:r>
          </a:p>
          <a:p>
            <a:r>
              <a:rPr lang="sl-SI" sz="1800" b="1" dirty="0"/>
              <a:t>Pripravile učiteljice 3. razreda</a:t>
            </a:r>
          </a:p>
          <a:p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4030723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6278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sl-SI" dirty="0"/>
              <a:t>Mesec ima 4 ali 5 tednov.</a:t>
            </a:r>
          </a:p>
          <a:p>
            <a:r>
              <a:rPr lang="sl-SI" dirty="0"/>
              <a:t>Vsi meseci nimajo enako število dni. Nekateri jih imajo 30, drugi 31.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Na primer: junij ima 30 dni, julij pa 31.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70834"/>
            <a:ext cx="3848101" cy="28091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920" y="2831895"/>
            <a:ext cx="3901440" cy="284805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698" y="5204417"/>
            <a:ext cx="475529" cy="47552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338" y="5204416"/>
            <a:ext cx="475529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26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8180" y="427352"/>
            <a:ext cx="10515600" cy="6252122"/>
          </a:xfrm>
        </p:spPr>
        <p:txBody>
          <a:bodyPr>
            <a:normAutofit/>
          </a:bodyPr>
          <a:lstStyle/>
          <a:p>
            <a:r>
              <a:rPr lang="sl-SI" dirty="0"/>
              <a:t>Mesec februar pa ima 28 dni, vsake 4 leta pa 29. Takrat pravimo, da je </a:t>
            </a:r>
            <a:r>
              <a:rPr lang="sl-SI" b="1" dirty="0">
                <a:solidFill>
                  <a:srgbClr val="FF0000"/>
                </a:solidFill>
              </a:rPr>
              <a:t>prestopno leto.</a:t>
            </a: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r>
              <a:rPr lang="sl-SI" dirty="0"/>
              <a:t>Januar, februar, marec,                ,                ,               , julij,                 ,</a:t>
            </a:r>
          </a:p>
          <a:p>
            <a:pPr marL="0" indent="0">
              <a:buNone/>
            </a:pPr>
            <a:r>
              <a:rPr lang="sl-SI" dirty="0"/>
              <a:t>september,                ,                ,                . </a:t>
            </a:r>
          </a:p>
          <a:p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022" y="1302309"/>
            <a:ext cx="4740729" cy="336114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" y="1385752"/>
            <a:ext cx="4329249" cy="3277700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3387634" y="3788228"/>
            <a:ext cx="396000" cy="396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1391" y="3380071"/>
            <a:ext cx="475529" cy="47552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788" y="4929468"/>
            <a:ext cx="1176630" cy="40846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6285" y="4929467"/>
            <a:ext cx="1176630" cy="40846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608" y="5392299"/>
            <a:ext cx="1176630" cy="40846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0799" y="5392299"/>
            <a:ext cx="1176630" cy="408467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6990" y="5392298"/>
            <a:ext cx="1176630" cy="408467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535" y="4929467"/>
            <a:ext cx="1176630" cy="408467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1391" y="4929466"/>
            <a:ext cx="1176630" cy="408467"/>
          </a:xfrm>
          <a:prstGeom prst="rect">
            <a:avLst/>
          </a:prstGeom>
        </p:spPr>
      </p:pic>
      <p:pic>
        <p:nvPicPr>
          <p:cNvPr id="1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88287" y="5499482"/>
            <a:ext cx="1018444" cy="101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4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Viri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Grošelj, N., Ribič, M. (2015). </a:t>
            </a:r>
            <a:r>
              <a:rPr lang="sl-SI" i="1" dirty="0"/>
              <a:t>Lili in Bine 3. Samostojni delovni zvezek za spoznavanje okolja. </a:t>
            </a:r>
            <a:r>
              <a:rPr lang="sl-SI" dirty="0"/>
              <a:t>Ljubljana: Rokus </a:t>
            </a:r>
            <a:r>
              <a:rPr lang="sl-SI" dirty="0" err="1"/>
              <a:t>Klett</a:t>
            </a:r>
            <a:r>
              <a:rPr lang="sl-SI" dirty="0"/>
              <a:t>.</a:t>
            </a:r>
          </a:p>
          <a:p>
            <a:r>
              <a:rPr lang="sl-SI" dirty="0"/>
              <a:t>Grošelj, N., Ribič, M. (2015). </a:t>
            </a:r>
            <a:r>
              <a:rPr lang="sl-SI" i="1" dirty="0"/>
              <a:t>Lili in Bine 3. Učbenik za spoznavanje okolja. </a:t>
            </a:r>
            <a:r>
              <a:rPr lang="sl-SI" dirty="0"/>
              <a:t>Ljubljana: Rokus </a:t>
            </a:r>
            <a:r>
              <a:rPr lang="sl-SI" dirty="0" err="1"/>
              <a:t>Klett</a:t>
            </a:r>
            <a:r>
              <a:rPr lang="sl-SI" dirty="0"/>
              <a:t>.</a:t>
            </a:r>
          </a:p>
          <a:p>
            <a:endParaRPr lang="sl-SI" dirty="0"/>
          </a:p>
          <a:p>
            <a:r>
              <a:rPr lang="sl-SI" dirty="0"/>
              <a:t>Fotografije so iz internetnih strani.</a:t>
            </a:r>
          </a:p>
          <a:p>
            <a:r>
              <a:rPr lang="sl-SI" dirty="0"/>
              <a:t>https://www.google.com/search?q=ura&amp;tbm=isch&amp;ved=2ahUKEwi85ML67sDtAhUFyKQKHVPYDkwQ2-cCegQIABAA&amp;oq=ura&amp;gs_lcp=CgNpbWcQAzIHCAAQsQMQQzIECAAQQzIECAAQQzICCAAyBQgAELEDMgIIADICCAAyAggAMgIIADICCABQ6P3mAljx_-YCYN2C5wJoAHAAeACAAZIBiAGIA5IBAzAuM5gBAKABAaoBC2d3cy13aXotaW1nwAEB&amp;sclient=img&amp;ei=iL7QX7yAKIWQkwXTsLvgBA&amp;bih=722&amp;biw=1536&amp;rlz=1C1GCEA_enSI893SI893&amp;hl=sl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24658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olski zvonec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2352" y="1936212"/>
            <a:ext cx="1604345" cy="1604345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54" y="1346478"/>
            <a:ext cx="3261579" cy="3583537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2656115" y="5582195"/>
            <a:ext cx="76511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/>
              <a:t>Ura je naprava, ki meri čas.</a:t>
            </a:r>
          </a:p>
          <a:p>
            <a:r>
              <a:rPr lang="sl-SI" sz="2800" dirty="0"/>
              <a:t>Čas </a:t>
            </a:r>
            <a:r>
              <a:rPr lang="sl-SI" sz="2800" dirty="0" err="1"/>
              <a:t>ponavadi</a:t>
            </a:r>
            <a:r>
              <a:rPr lang="sl-SI" sz="2800" dirty="0"/>
              <a:t> merimo v urah, minutah in sekundah.</a:t>
            </a:r>
          </a:p>
        </p:txBody>
      </p:sp>
    </p:spTree>
    <p:extLst>
      <p:ext uri="{BB962C8B-B14F-4D97-AF65-F5344CB8AC3E}">
        <p14:creationId xmlns:p14="http://schemas.microsoft.com/office/powerpoint/2010/main" val="306960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untitled1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656" y="3097376"/>
            <a:ext cx="2496215" cy="2812615"/>
          </a:xfrm>
          <a:prstGeom prst="rect">
            <a:avLst/>
          </a:prstGeom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283261" y="1269034"/>
            <a:ext cx="10515600" cy="11425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sz="3500" dirty="0"/>
              <a:t>digitalna ura</a:t>
            </a:r>
            <a:br>
              <a:rPr lang="sl-SI" dirty="0"/>
            </a:br>
            <a:br>
              <a:rPr lang="sl-SI" dirty="0"/>
            </a:b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541820"/>
            <a:ext cx="3626923" cy="198271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558" y="3235248"/>
            <a:ext cx="2445854" cy="1956683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1004332" y="5325216"/>
            <a:ext cx="3878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stenska ura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8119819" y="4362463"/>
            <a:ext cx="3783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/>
              <a:t>stenska ura z nihalom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7736541" y="6427694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nihalo</a:t>
            </a:r>
          </a:p>
        </p:txBody>
      </p:sp>
      <p:cxnSp>
        <p:nvCxnSpPr>
          <p:cNvPr id="12" name="Raven puščični povezovalnik 11"/>
          <p:cNvCxnSpPr/>
          <p:nvPr/>
        </p:nvCxnSpPr>
        <p:spPr>
          <a:xfrm flipH="1" flipV="1">
            <a:off x="7420763" y="5617603"/>
            <a:ext cx="504037" cy="863879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74958" y="3038775"/>
            <a:ext cx="1616075" cy="16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6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969" y="456675"/>
            <a:ext cx="2506230" cy="187967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65" y="513150"/>
            <a:ext cx="1724025" cy="28575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06" y="3724723"/>
            <a:ext cx="3449569" cy="258717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7957" y="3696546"/>
            <a:ext cx="3397181" cy="2547886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2622620" y="1487156"/>
            <a:ext cx="2196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/>
              <a:t>peščena ura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8098971" y="5375868"/>
            <a:ext cx="2005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200" dirty="0"/>
              <a:t>sončna ura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2605" y="262221"/>
            <a:ext cx="2268583" cy="2268583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7774623" y="1569178"/>
            <a:ext cx="232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ročna ura</a:t>
            </a:r>
          </a:p>
        </p:txBody>
      </p:sp>
      <p:pic>
        <p:nvPicPr>
          <p:cNvPr id="1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32366" y="3277547"/>
            <a:ext cx="1137699" cy="113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4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29492" y="749095"/>
            <a:ext cx="10515600" cy="47885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3200" dirty="0"/>
              <a:t>Zakaj se kazalci na uri premikajo?</a:t>
            </a:r>
          </a:p>
          <a:p>
            <a:r>
              <a:rPr lang="sl-SI" sz="2400" dirty="0"/>
              <a:t>Kolesca v uri premikajo kazalce.</a:t>
            </a:r>
          </a:p>
          <a:p>
            <a:r>
              <a:rPr lang="sl-SI" sz="2400" dirty="0"/>
              <a:t>Gibanje kazalcev meri čas.</a:t>
            </a:r>
          </a:p>
          <a:p>
            <a:r>
              <a:rPr lang="sl-SI" sz="2400" dirty="0"/>
              <a:t>Kazalci se gibljejo vedno enako hitro in v isto smer.</a:t>
            </a:r>
          </a:p>
          <a:p>
            <a:endParaRPr lang="sl-SI" sz="2400" dirty="0"/>
          </a:p>
          <a:p>
            <a:pPr marL="0" indent="0">
              <a:buNone/>
            </a:pPr>
            <a:r>
              <a:rPr lang="sl-SI" sz="3200" dirty="0"/>
              <a:t>Zakaj potrebujemo uro?</a:t>
            </a:r>
          </a:p>
          <a:p>
            <a:r>
              <a:rPr lang="sl-SI" sz="2400" dirty="0"/>
              <a:t>Z njo merimo koliko časa kaj traja</a:t>
            </a:r>
            <a:br>
              <a:rPr lang="sl-SI" sz="2400" dirty="0"/>
            </a:br>
            <a:r>
              <a:rPr lang="sl-SI" sz="2400" dirty="0"/>
              <a:t>ali kdaj se kaj zgodi.</a:t>
            </a:r>
          </a:p>
          <a:p>
            <a:endParaRPr lang="sl-SI" sz="2400" dirty="0"/>
          </a:p>
          <a:p>
            <a:r>
              <a:rPr lang="sl-SI" sz="2400" b="1" dirty="0"/>
              <a:t>Dopoldan: </a:t>
            </a:r>
            <a:r>
              <a:rPr lang="sl-SI" sz="2400" dirty="0"/>
              <a:t>prvih 12 ur dneva, od polnoči do poldneva.</a:t>
            </a:r>
          </a:p>
          <a:p>
            <a:r>
              <a:rPr lang="sl-SI" sz="2400" b="1" dirty="0"/>
              <a:t>Popoldan: </a:t>
            </a:r>
            <a:r>
              <a:rPr lang="sl-SI" sz="2400" dirty="0"/>
              <a:t>drugih 12 ur dneva, od poldneva do polnoči.</a:t>
            </a:r>
          </a:p>
          <a:p>
            <a:pPr marL="0" indent="0">
              <a:buNone/>
            </a:pPr>
            <a:r>
              <a:rPr lang="sl-SI" sz="2400" dirty="0"/>
              <a:t>   Popoldanske ure lahko zapišemo s številkami od 1 do 12 ali od 13 do 24.</a:t>
            </a:r>
          </a:p>
          <a:p>
            <a:endParaRPr lang="sl-SI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7542" y="1422399"/>
            <a:ext cx="3729989" cy="2797492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5007" y="2801348"/>
            <a:ext cx="1061494" cy="10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3237" y="886624"/>
            <a:ext cx="10515600" cy="5622718"/>
          </a:xfrm>
        </p:spPr>
        <p:txBody>
          <a:bodyPr>
            <a:normAutofit fontScale="92500" lnSpcReduction="10000"/>
          </a:bodyPr>
          <a:lstStyle/>
          <a:p>
            <a:r>
              <a:rPr lang="sl-SI" dirty="0"/>
              <a:t>Mali kazalec je </a:t>
            </a:r>
            <a:r>
              <a:rPr lang="sl-SI" b="1" dirty="0">
                <a:solidFill>
                  <a:schemeClr val="accent6"/>
                </a:solidFill>
              </a:rPr>
              <a:t>urni kazalec</a:t>
            </a:r>
            <a:r>
              <a:rPr lang="sl-SI" dirty="0"/>
              <a:t>. </a:t>
            </a:r>
          </a:p>
          <a:p>
            <a:r>
              <a:rPr lang="sl-SI" dirty="0"/>
              <a:t>Je počasen in rabi 12 ur, </a:t>
            </a:r>
            <a:br>
              <a:rPr lang="sl-SI" dirty="0"/>
            </a:br>
            <a:r>
              <a:rPr lang="sl-SI" dirty="0"/>
              <a:t>da se zavrti po številčnici.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Ura ima še </a:t>
            </a:r>
            <a:r>
              <a:rPr lang="sl-SI" b="1" dirty="0">
                <a:solidFill>
                  <a:srgbClr val="FF0000"/>
                </a:solidFill>
              </a:rPr>
              <a:t>sekundni kazalec</a:t>
            </a:r>
            <a:r>
              <a:rPr lang="sl-SI" dirty="0"/>
              <a:t>, ki potrebuje 1 minuto, da se zavrti naokrog.</a:t>
            </a:r>
          </a:p>
        </p:txBody>
      </p:sp>
      <p:pic>
        <p:nvPicPr>
          <p:cNvPr id="18" name="Slika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349" y="1754103"/>
            <a:ext cx="3877905" cy="3610760"/>
          </a:xfrm>
          <a:prstGeom prst="rect">
            <a:avLst/>
          </a:prstGeom>
        </p:spPr>
      </p:pic>
      <p:cxnSp>
        <p:nvCxnSpPr>
          <p:cNvPr id="20" name="Raven puščični povezovalnik 19"/>
          <p:cNvCxnSpPr/>
          <p:nvPr/>
        </p:nvCxnSpPr>
        <p:spPr>
          <a:xfrm flipV="1">
            <a:off x="4310743" y="4122403"/>
            <a:ext cx="2200589" cy="1363997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en puščični povezovalnik 23"/>
          <p:cNvCxnSpPr/>
          <p:nvPr/>
        </p:nvCxnSpPr>
        <p:spPr>
          <a:xfrm>
            <a:off x="3888712" y="1266092"/>
            <a:ext cx="1406769" cy="1833369"/>
          </a:xfrm>
          <a:prstGeom prst="straightConnector1">
            <a:avLst/>
          </a:prstGeom>
          <a:ln w="857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en puščični povezovalnik 25"/>
          <p:cNvCxnSpPr/>
          <p:nvPr/>
        </p:nvCxnSpPr>
        <p:spPr>
          <a:xfrm flipH="1">
            <a:off x="7254910" y="1464880"/>
            <a:ext cx="954593" cy="1479287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oljeZBesedilom 35"/>
          <p:cNvSpPr txBox="1"/>
          <p:nvPr/>
        </p:nvSpPr>
        <p:spPr>
          <a:xfrm>
            <a:off x="6499191" y="264551"/>
            <a:ext cx="6446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Veliki kazalec je </a:t>
            </a:r>
            <a:r>
              <a:rPr lang="sl-SI" sz="2400" b="1" dirty="0">
                <a:solidFill>
                  <a:srgbClr val="0070C0"/>
                </a:solidFill>
              </a:rPr>
              <a:t>minutni kazalec</a:t>
            </a:r>
            <a:r>
              <a:rPr lang="sl-SI" sz="2400" dirty="0"/>
              <a:t>.</a:t>
            </a:r>
            <a:br>
              <a:rPr lang="sl-SI" sz="2400" dirty="0"/>
            </a:br>
            <a:r>
              <a:rPr lang="sl-SI" sz="2400" dirty="0"/>
              <a:t>Je vedno enako hiter in potrebuje 60 minut,</a:t>
            </a:r>
            <a:br>
              <a:rPr lang="sl-SI" sz="2400" dirty="0"/>
            </a:br>
            <a:r>
              <a:rPr lang="sl-SI" sz="2400" dirty="0"/>
              <a:t>da prepotuje številčnico.</a:t>
            </a:r>
          </a:p>
        </p:txBody>
      </p:sp>
      <p:pic>
        <p:nvPicPr>
          <p:cNvPr id="4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1799" y="2944167"/>
            <a:ext cx="1314324" cy="131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9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+mn-lt"/>
              </a:rPr>
              <a:t>Premikanje urnega (malega) kazalca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/>
              <a:t>Ko se premakne od ene</a:t>
            </a:r>
          </a:p>
          <a:p>
            <a:pPr marL="0" indent="0">
              <a:buNone/>
            </a:pPr>
            <a:r>
              <a:rPr lang="sl-SI" dirty="0"/>
              <a:t>do naslednje številke, </a:t>
            </a:r>
          </a:p>
          <a:p>
            <a:pPr marL="0" indent="0">
              <a:buNone/>
            </a:pPr>
            <a:r>
              <a:rPr lang="sl-SI" dirty="0"/>
              <a:t>mine </a:t>
            </a:r>
            <a:r>
              <a:rPr lang="sl-SI" dirty="0">
                <a:solidFill>
                  <a:srgbClr val="FF0000"/>
                </a:solidFill>
              </a:rPr>
              <a:t>1 ura</a:t>
            </a:r>
            <a:r>
              <a:rPr lang="sl-SI" dirty="0"/>
              <a:t>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Ko se premakne od 3</a:t>
            </a:r>
          </a:p>
          <a:p>
            <a:pPr marL="0" indent="0">
              <a:buNone/>
            </a:pPr>
            <a:r>
              <a:rPr lang="sl-SI" dirty="0"/>
              <a:t>do 6, minejo </a:t>
            </a:r>
            <a:r>
              <a:rPr lang="sl-SI" dirty="0">
                <a:solidFill>
                  <a:srgbClr val="FF0000"/>
                </a:solidFill>
              </a:rPr>
              <a:t>3 ure</a:t>
            </a:r>
            <a:r>
              <a:rPr lang="sl-SI" dirty="0"/>
              <a:t>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Ko se premakne od 6</a:t>
            </a:r>
          </a:p>
          <a:p>
            <a:pPr marL="0" indent="0">
              <a:buNone/>
            </a:pPr>
            <a:r>
              <a:rPr lang="sl-SI" dirty="0"/>
              <a:t>do 6, mine </a:t>
            </a:r>
            <a:r>
              <a:rPr lang="sl-SI" dirty="0">
                <a:solidFill>
                  <a:srgbClr val="FF0000"/>
                </a:solidFill>
              </a:rPr>
              <a:t>12 ur</a:t>
            </a:r>
            <a:r>
              <a:rPr lang="sl-SI" dirty="0"/>
              <a:t>.</a:t>
            </a:r>
          </a:p>
        </p:txBody>
      </p:sp>
      <p:pic>
        <p:nvPicPr>
          <p:cNvPr id="5" name="Slika 4" descr="timeha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5753" y="2292112"/>
            <a:ext cx="2859139" cy="27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28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+mn-lt"/>
              </a:rPr>
              <a:t>Premikanje minutnega (velikega) kazalca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Ko se premakne od 12</a:t>
            </a:r>
          </a:p>
          <a:p>
            <a:pPr marL="0" indent="0">
              <a:buNone/>
            </a:pPr>
            <a:r>
              <a:rPr lang="sl-SI" dirty="0"/>
              <a:t>do 1, mine </a:t>
            </a:r>
            <a:r>
              <a:rPr lang="sl-SI" dirty="0">
                <a:solidFill>
                  <a:srgbClr val="FF0000"/>
                </a:solidFill>
              </a:rPr>
              <a:t>5 minut</a:t>
            </a:r>
            <a:r>
              <a:rPr lang="sl-SI" dirty="0"/>
              <a:t>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Ko se premakne od 12</a:t>
            </a:r>
          </a:p>
          <a:p>
            <a:pPr marL="0" indent="0">
              <a:buNone/>
            </a:pPr>
            <a:r>
              <a:rPr lang="sl-SI" dirty="0"/>
              <a:t>do 2, mine </a:t>
            </a:r>
            <a:r>
              <a:rPr lang="sl-SI" dirty="0">
                <a:solidFill>
                  <a:srgbClr val="FF0000"/>
                </a:solidFill>
              </a:rPr>
              <a:t>10 minut</a:t>
            </a:r>
            <a:r>
              <a:rPr lang="sl-SI" dirty="0"/>
              <a:t>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Ko se premakne od 12</a:t>
            </a:r>
          </a:p>
          <a:p>
            <a:pPr marL="0" indent="0">
              <a:buNone/>
            </a:pPr>
            <a:r>
              <a:rPr lang="sl-SI" dirty="0"/>
              <a:t>do 6, mine </a:t>
            </a:r>
            <a:r>
              <a:rPr lang="sl-SI" dirty="0">
                <a:solidFill>
                  <a:srgbClr val="FF0000"/>
                </a:solidFill>
              </a:rPr>
              <a:t>30 minut</a:t>
            </a:r>
            <a:r>
              <a:rPr lang="sl-SI" dirty="0"/>
              <a:t>.</a:t>
            </a:r>
          </a:p>
        </p:txBody>
      </p:sp>
      <p:pic>
        <p:nvPicPr>
          <p:cNvPr id="4" name="Ograda vsebine 3" descr="halfhourclo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7784" y="2414978"/>
            <a:ext cx="2965529" cy="317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91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03365" y="1776656"/>
            <a:ext cx="10968613" cy="4351338"/>
          </a:xfrm>
        </p:spPr>
        <p:txBody>
          <a:bodyPr/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Teden ima 7 dni.</a:t>
            </a:r>
          </a:p>
          <a:p>
            <a:r>
              <a:rPr lang="sl-SI" dirty="0"/>
              <a:t>Še znaš našteti dneve v tednu?</a:t>
            </a:r>
          </a:p>
          <a:p>
            <a:r>
              <a:rPr lang="sl-SI" dirty="0"/>
              <a:t>Ponedeljek,                ,                  ,                  ,                 ,               ,                 .</a:t>
            </a:r>
          </a:p>
        </p:txBody>
      </p:sp>
      <p:sp>
        <p:nvSpPr>
          <p:cNvPr id="5" name="Pravokotnik 4"/>
          <p:cNvSpPr/>
          <p:nvPr/>
        </p:nvSpPr>
        <p:spPr>
          <a:xfrm>
            <a:off x="4350267" y="4915820"/>
            <a:ext cx="1195753" cy="39188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2870312" y="4915820"/>
            <a:ext cx="1163934" cy="39188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5862041" y="4904364"/>
            <a:ext cx="1257718" cy="39188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7373815" y="4915820"/>
            <a:ext cx="1289537" cy="39188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354" y="4915820"/>
            <a:ext cx="1108666" cy="402371"/>
          </a:xfrm>
          <a:prstGeom prst="rect">
            <a:avLst/>
          </a:prstGeom>
        </p:spPr>
      </p:pic>
      <p:sp>
        <p:nvSpPr>
          <p:cNvPr id="10" name="Pravokotnik 9"/>
          <p:cNvSpPr/>
          <p:nvPr/>
        </p:nvSpPr>
        <p:spPr>
          <a:xfrm>
            <a:off x="10118022" y="4926305"/>
            <a:ext cx="1245995" cy="39188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/>
          <a:srcRect l="1" t="7902" r="-2150" b="41027"/>
          <a:stretch/>
        </p:blipFill>
        <p:spPr>
          <a:xfrm>
            <a:off x="1066935" y="1759239"/>
            <a:ext cx="2251031" cy="2080218"/>
          </a:xfrm>
          <a:prstGeom prst="rect">
            <a:avLst/>
          </a:prstGeom>
        </p:spPr>
      </p:pic>
      <p:sp>
        <p:nvSpPr>
          <p:cNvPr id="14" name="Pravokotnik 13"/>
          <p:cNvSpPr/>
          <p:nvPr/>
        </p:nvSpPr>
        <p:spPr>
          <a:xfrm>
            <a:off x="1066935" y="2658062"/>
            <a:ext cx="2251032" cy="282571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PoljeZBesedilom 14"/>
          <p:cNvSpPr txBox="1"/>
          <p:nvPr/>
        </p:nvSpPr>
        <p:spPr>
          <a:xfrm>
            <a:off x="718592" y="1227311"/>
            <a:ext cx="762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800" dirty="0"/>
              <a:t>Na koledarju so označeni dnevi, tedni in meseci.</a:t>
            </a:r>
          </a:p>
        </p:txBody>
      </p:sp>
      <p:pic>
        <p:nvPicPr>
          <p:cNvPr id="1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4325" y="5388082"/>
            <a:ext cx="932452" cy="9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3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498</Words>
  <Application>Microsoft Office PowerPoint</Application>
  <PresentationFormat>Širokozaslonsko</PresentationFormat>
  <Paragraphs>89</Paragraphs>
  <Slides>12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Officeova tema</vt:lpstr>
      <vt:lpstr>ČAS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Premikanje urnega (malega) kazalca</vt:lpstr>
      <vt:lpstr>Premikanje minutnega (velikega) kazalca</vt:lpstr>
      <vt:lpstr>PowerPointova predstavitev</vt:lpstr>
      <vt:lpstr>PowerPointova predstavitev</vt:lpstr>
      <vt:lpstr>PowerPointova predstavitev</vt:lpstr>
      <vt:lpstr>Viri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ČAS</dc:title>
  <dc:creator>Berta Klun Mrak</dc:creator>
  <cp:lastModifiedBy>38641</cp:lastModifiedBy>
  <cp:revision>22</cp:revision>
  <dcterms:created xsi:type="dcterms:W3CDTF">2020-12-09T09:51:18Z</dcterms:created>
  <dcterms:modified xsi:type="dcterms:W3CDTF">2020-12-09T17:20:31Z</dcterms:modified>
  <cp:contentStatus/>
</cp:coreProperties>
</file>