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086"/>
    <a:srgbClr val="FDB9F8"/>
    <a:srgbClr val="FC9EF5"/>
    <a:srgbClr val="F7A1F4"/>
    <a:srgbClr val="FB81F2"/>
    <a:srgbClr val="E2F907"/>
    <a:srgbClr val="F814E8"/>
    <a:srgbClr val="F6A1F4"/>
    <a:srgbClr val="C3B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15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33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15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985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68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13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04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26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91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694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751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C9EF5"/>
            </a:gs>
            <a:gs pos="43000">
              <a:srgbClr val="F814E8"/>
            </a:gs>
            <a:gs pos="100000">
              <a:srgbClr val="F814E8"/>
            </a:gs>
            <a:gs pos="0">
              <a:srgbClr val="F814E8"/>
            </a:gs>
            <a:gs pos="9000">
              <a:srgbClr val="FC9EF5"/>
            </a:gs>
            <a:gs pos="19000">
              <a:srgbClr val="FC9EF5"/>
            </a:gs>
            <a:gs pos="75000">
              <a:srgbClr val="FC9EF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2C1D-67F9-418C-BB28-0343720F64CF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E497-10EB-434F-B386-154FB07C7A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9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lio.rokus-klett.si/?credit=LIB3UCOKOLJE&amp;pages=46-47" TargetMode="External"/><Relationship Id="rId2" Type="http://schemas.openxmlformats.org/officeDocument/2006/relationships/hyperlink" Target="file:///C:\Users\ucenec\Downloads\Spoznajmo%20glasbil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ll.cz/i/16057796/450/4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FC9EF5"/>
            </a:gs>
            <a:gs pos="53000">
              <a:srgbClr val="FDB9F8"/>
            </a:gs>
            <a:gs pos="100000">
              <a:srgbClr val="FC9EF5"/>
            </a:gs>
            <a:gs pos="0">
              <a:srgbClr val="FC9EF5"/>
            </a:gs>
            <a:gs pos="18000">
              <a:srgbClr val="FDB9F8"/>
            </a:gs>
            <a:gs pos="35000">
              <a:srgbClr val="FC9EF5"/>
            </a:gs>
            <a:gs pos="85000">
              <a:srgbClr val="FDB9F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21427" y="1197649"/>
            <a:ext cx="9144000" cy="2387600"/>
          </a:xfrm>
        </p:spPr>
        <p:txBody>
          <a:bodyPr/>
          <a:lstStyle/>
          <a:p>
            <a:r>
              <a:rPr lang="sl-SI" sz="10000" dirty="0"/>
              <a:t> ZVOK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6029" y="4270571"/>
            <a:ext cx="9144000" cy="1655762"/>
          </a:xfrm>
        </p:spPr>
        <p:txBody>
          <a:bodyPr/>
          <a:lstStyle/>
          <a:p>
            <a:r>
              <a:rPr lang="sl-SI" dirty="0"/>
              <a:t> </a:t>
            </a:r>
          </a:p>
          <a:p>
            <a:r>
              <a:rPr lang="sl-SI" b="1" dirty="0"/>
              <a:t>Osnovna šola Notranjski odred Cerknica</a:t>
            </a:r>
            <a:endParaRPr lang="sl-SI" dirty="0"/>
          </a:p>
          <a:p>
            <a:r>
              <a:rPr lang="sl-SI" b="1" dirty="0"/>
              <a:t>Pripravile učiteljice 3. razredov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620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FDB9F8"/>
            </a:gs>
            <a:gs pos="48000">
              <a:srgbClr val="FDB9F8"/>
            </a:gs>
            <a:gs pos="100000">
              <a:srgbClr val="FDB9F8"/>
            </a:gs>
            <a:gs pos="3000">
              <a:srgbClr val="FDB9F8"/>
            </a:gs>
            <a:gs pos="11000">
              <a:srgbClr val="FDB9F8"/>
            </a:gs>
            <a:gs pos="26000">
              <a:srgbClr val="FDB9F8"/>
            </a:gs>
            <a:gs pos="76000">
              <a:srgbClr val="FDB9F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0751" y="463649"/>
            <a:ext cx="11945677" cy="6277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/>
              <a:t>Okoli nas je podnevi in ponoči polno </a:t>
            </a:r>
            <a:r>
              <a:rPr lang="sl-SI" sz="3200" b="1" dirty="0"/>
              <a:t>zvokov</a:t>
            </a:r>
            <a:r>
              <a:rPr lang="sl-SI" sz="3200" dirty="0"/>
              <a:t>. Zaznavamo jih s </a:t>
            </a:r>
            <a:r>
              <a:rPr lang="sl-SI" sz="3200" b="1" dirty="0"/>
              <a:t>sluhom</a:t>
            </a:r>
            <a:r>
              <a:rPr lang="sl-SI" sz="3200" dirty="0"/>
              <a:t>.</a:t>
            </a:r>
          </a:p>
          <a:p>
            <a:pPr marL="0" indent="0">
              <a:buNone/>
            </a:pPr>
            <a:endParaRPr lang="sl-SI" sz="3200" dirty="0"/>
          </a:p>
          <a:p>
            <a:r>
              <a:rPr lang="sl-SI" sz="3200" dirty="0"/>
              <a:t>Zjutraj nas prebudi zvonjenje budilke. </a:t>
            </a:r>
          </a:p>
          <a:p>
            <a:r>
              <a:rPr lang="sl-SI" sz="3200" dirty="0"/>
              <a:t>V kuhinji slišimo ropot posode. </a:t>
            </a:r>
          </a:p>
          <a:p>
            <a:r>
              <a:rPr lang="sl-SI" sz="3200" dirty="0"/>
              <a:t>Iz pipe teče voda.</a:t>
            </a:r>
          </a:p>
          <a:p>
            <a:r>
              <a:rPr lang="sl-SI" sz="3200" dirty="0"/>
              <a:t>Na hodniku zvoni telefon. 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spcBef>
                <a:spcPts val="600"/>
              </a:spcBef>
              <a:buNone/>
            </a:pPr>
            <a:r>
              <a:rPr lang="sl-SI" sz="3200" dirty="0"/>
              <a:t>Na poti v šolo slišimo zvok prometa, smeh in pogovor otrok,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3200" dirty="0"/>
              <a:t>žvrgolenje ptic, šumenje vetra in druge zvoke.</a:t>
            </a:r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8577" y="1089734"/>
            <a:ext cx="820800" cy="820800"/>
          </a:xfrm>
          <a:prstGeom prst="rect">
            <a:avLst/>
          </a:prstGeom>
          <a:solidFill>
            <a:srgbClr val="B01086"/>
          </a:solidFill>
        </p:spPr>
      </p:pic>
      <p:pic>
        <p:nvPicPr>
          <p:cNvPr id="2050" name="Picture 2" descr="https://www.mall.cz/i/16057796/450/4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4" y="2554373"/>
            <a:ext cx="1904113" cy="19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DB9F8"/>
            </a:gs>
            <a:gs pos="47000">
              <a:srgbClr val="FDB9F8"/>
            </a:gs>
            <a:gs pos="100000">
              <a:srgbClr val="FDB9F8"/>
            </a:gs>
            <a:gs pos="0">
              <a:srgbClr val="FDB9F8"/>
            </a:gs>
            <a:gs pos="10000">
              <a:srgbClr val="FDB9F8"/>
            </a:gs>
            <a:gs pos="20000">
              <a:srgbClr val="FDB9F8"/>
            </a:gs>
            <a:gs pos="76000">
              <a:srgbClr val="FDB9F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8869" y="483845"/>
            <a:ext cx="11216191" cy="56936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3200" dirty="0"/>
              <a:t>Predmeti okrog nas oddajajo zvoke.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3200" dirty="0"/>
              <a:t>Zvok nastane, ko se predmet ali del predmeta </a:t>
            </a:r>
            <a:r>
              <a:rPr lang="sl-SI" sz="3200" b="1" dirty="0"/>
              <a:t>zatrese</a:t>
            </a:r>
            <a:r>
              <a:rPr lang="sl-SI" sz="32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3200" dirty="0"/>
              <a:t>Če s palčkama rahlo udarjamo drugo ob drugo,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l-SI" sz="3200" dirty="0"/>
              <a:t>je zvok </a:t>
            </a:r>
            <a:r>
              <a:rPr lang="sl-SI" sz="3200" b="1" dirty="0"/>
              <a:t>tih</a:t>
            </a:r>
            <a:r>
              <a:rPr lang="sl-SI" sz="3200" dirty="0"/>
              <a:t>, če pa močno udarjamo, je zvok </a:t>
            </a:r>
            <a:r>
              <a:rPr lang="sl-SI" sz="3200" b="1" dirty="0"/>
              <a:t>glasen</a:t>
            </a:r>
            <a:r>
              <a:rPr lang="sl-SI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3200" dirty="0"/>
          </a:p>
          <a:p>
            <a:pPr marL="0" indent="0">
              <a:spcBef>
                <a:spcPts val="600"/>
              </a:spcBef>
              <a:buNone/>
            </a:pPr>
            <a:r>
              <a:rPr lang="sl-SI" sz="3200" dirty="0"/>
              <a:t>Poslušajmo še zvok tamburina. Če se mu približamo,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3200" dirty="0"/>
              <a:t>slišimo </a:t>
            </a:r>
            <a:r>
              <a:rPr lang="sl-SI" sz="3200" b="1" dirty="0"/>
              <a:t>močnejši</a:t>
            </a:r>
            <a:r>
              <a:rPr lang="sl-SI" sz="3200" dirty="0"/>
              <a:t> zvok, če pa se od njega oddaljujemo,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3200" dirty="0"/>
              <a:t>postaja zvok </a:t>
            </a:r>
            <a:r>
              <a:rPr lang="sl-SI" sz="3200" b="1" dirty="0"/>
              <a:t>šibkejši</a:t>
            </a:r>
            <a:r>
              <a:rPr lang="sl-SI" sz="3200" dirty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33905" t="26730" r="36023" b="33890"/>
          <a:stretch/>
        </p:blipFill>
        <p:spPr>
          <a:xfrm>
            <a:off x="9497872" y="2008300"/>
            <a:ext cx="2059717" cy="15172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l="33820" t="29132" r="37682" b="33883"/>
          <a:stretch/>
        </p:blipFill>
        <p:spPr>
          <a:xfrm>
            <a:off x="9540401" y="5116887"/>
            <a:ext cx="2017188" cy="1472547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3" end="5086.655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5327" y="3682888"/>
            <a:ext cx="942278" cy="942278"/>
          </a:xfrm>
          <a:prstGeom prst="rect">
            <a:avLst/>
          </a:prstGeom>
          <a:solidFill>
            <a:srgbClr val="B01086"/>
          </a:solidFill>
        </p:spPr>
      </p:pic>
    </p:spTree>
    <p:extLst>
      <p:ext uri="{BB962C8B-B14F-4D97-AF65-F5344CB8AC3E}">
        <p14:creationId xmlns:p14="http://schemas.microsoft.com/office/powerpoint/2010/main" val="36360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DB9F8"/>
            </a:gs>
            <a:gs pos="49000">
              <a:srgbClr val="FDB9F8"/>
            </a:gs>
            <a:gs pos="100000">
              <a:srgbClr val="FDB9F8"/>
            </a:gs>
            <a:gs pos="2000">
              <a:srgbClr val="FDB9F8"/>
            </a:gs>
            <a:gs pos="10000">
              <a:srgbClr val="FDB9F8"/>
            </a:gs>
            <a:gs pos="23000">
              <a:srgbClr val="FDB9F8"/>
            </a:gs>
            <a:gs pos="76000">
              <a:srgbClr val="FDB9F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9103" y="454024"/>
            <a:ext cx="11367976" cy="6053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Zvok potuje do naših ušes po različnih snoveh:</a:t>
            </a:r>
          </a:p>
          <a:p>
            <a:pPr marL="0" indent="0">
              <a:buNone/>
            </a:pPr>
            <a:endParaRPr lang="sl-SI" sz="3200" dirty="0"/>
          </a:p>
          <a:p>
            <a:pPr lvl="0">
              <a:lnSpc>
                <a:spcPct val="110000"/>
              </a:lnSpc>
            </a:pPr>
            <a:r>
              <a:rPr lang="sl-SI" sz="3200" dirty="0"/>
              <a:t>po zraku,</a:t>
            </a:r>
          </a:p>
          <a:p>
            <a:pPr lvl="0">
              <a:lnSpc>
                <a:spcPct val="110000"/>
              </a:lnSpc>
            </a:pPr>
            <a:r>
              <a:rPr lang="sl-SI" sz="3200" dirty="0"/>
              <a:t>po vodi in</a:t>
            </a:r>
          </a:p>
          <a:p>
            <a:pPr lvl="0">
              <a:lnSpc>
                <a:spcPct val="110000"/>
              </a:lnSpc>
            </a:pPr>
            <a:r>
              <a:rPr lang="sl-SI" sz="3200" dirty="0"/>
              <a:t>po trdnih snoveh.</a:t>
            </a:r>
          </a:p>
          <a:p>
            <a:pPr marL="0" indent="0">
              <a:buNone/>
            </a:pPr>
            <a:endParaRPr lang="sl-SI" sz="3200" dirty="0"/>
          </a:p>
          <a:p>
            <a:endParaRPr lang="sl-SI" sz="3200" dirty="0"/>
          </a:p>
          <a:p>
            <a:pPr marL="0" indent="0" algn="ctr">
              <a:buNone/>
            </a:pPr>
            <a:r>
              <a:rPr lang="sl-SI" sz="3200" i="1" dirty="0"/>
              <a:t>Če bomo dovolj pozorni, bomo okrog sebe slišali ogromno zvokov. </a:t>
            </a:r>
          </a:p>
          <a:p>
            <a:pPr marL="0" indent="0" algn="ctr">
              <a:buNone/>
            </a:pPr>
            <a:r>
              <a:rPr lang="sl-SI" sz="3200" i="1" dirty="0"/>
              <a:t>Le poslušati moramo!</a:t>
            </a:r>
            <a:r>
              <a:rPr lang="sl-SI" sz="3200" i="1" dirty="0">
                <a:solidFill>
                  <a:srgbClr val="FFC000"/>
                </a:solidFill>
              </a:rPr>
              <a:t> </a:t>
            </a:r>
            <a:r>
              <a:rPr lang="sl-SI" sz="32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sl-SI" sz="3200" dirty="0">
              <a:solidFill>
                <a:srgbClr val="FFC000"/>
              </a:solidFill>
            </a:endParaRPr>
          </a:p>
          <a:p>
            <a:endParaRPr lang="sl-SI" sz="32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9910" y="1051376"/>
            <a:ext cx="885161" cy="885161"/>
          </a:xfrm>
          <a:prstGeom prst="rect">
            <a:avLst/>
          </a:prstGeom>
          <a:solidFill>
            <a:srgbClr val="B01086"/>
          </a:solidFill>
        </p:spPr>
      </p:pic>
    </p:spTree>
    <p:extLst>
      <p:ext uri="{BB962C8B-B14F-4D97-AF65-F5344CB8AC3E}">
        <p14:creationId xmlns:p14="http://schemas.microsoft.com/office/powerpoint/2010/main" val="12822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DB9F8"/>
            </a:gs>
            <a:gs pos="51000">
              <a:srgbClr val="FDB9F8"/>
            </a:gs>
            <a:gs pos="100000">
              <a:srgbClr val="FDB9F8"/>
            </a:gs>
            <a:gs pos="0">
              <a:srgbClr val="FDB9F8"/>
            </a:gs>
            <a:gs pos="10000">
              <a:srgbClr val="FDB9F8"/>
            </a:gs>
            <a:gs pos="25000">
              <a:srgbClr val="FDB9F8"/>
            </a:gs>
            <a:gs pos="78000">
              <a:srgbClr val="FDB9F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9856" y="7897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Čutilo za sluh je </a:t>
            </a:r>
            <a:r>
              <a:rPr lang="sl-SI" sz="3200" b="1" dirty="0"/>
              <a:t>uho</a:t>
            </a:r>
            <a:r>
              <a:rPr lang="sl-SI" sz="3200" dirty="0"/>
              <a:t>. 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3200" dirty="0"/>
              <a:t>Zunanji del ušesa je </a:t>
            </a:r>
            <a:r>
              <a:rPr lang="sl-SI" sz="3200" u="sng" dirty="0"/>
              <a:t>uhelj</a:t>
            </a:r>
            <a:r>
              <a:rPr lang="sl-SI" sz="3200" dirty="0"/>
              <a:t>. Uhelj ulovi zvok in ga usmeri do </a:t>
            </a:r>
            <a:r>
              <a:rPr lang="sl-SI" sz="3200" u="sng" dirty="0"/>
              <a:t>bobniča</a:t>
            </a:r>
            <a:r>
              <a:rPr lang="sl-SI" sz="3200" dirty="0"/>
              <a:t>. Zvočni tresljaji nato potujejo od bobniča do </a:t>
            </a:r>
            <a:r>
              <a:rPr lang="sl-SI" sz="3200" u="sng" dirty="0"/>
              <a:t>možganov</a:t>
            </a:r>
            <a:r>
              <a:rPr lang="sl-SI" sz="3200" dirty="0"/>
              <a:t>, zato slišimo.</a:t>
            </a:r>
          </a:p>
          <a:p>
            <a:endParaRPr lang="sl-SI" sz="3200" dirty="0"/>
          </a:p>
        </p:txBody>
      </p:sp>
      <p:pic>
        <p:nvPicPr>
          <p:cNvPr id="7" name="Slika 6"/>
          <p:cNvPicPr/>
          <p:nvPr/>
        </p:nvPicPr>
        <p:blipFill rotWithShape="1">
          <a:blip r:embed="rId4"/>
          <a:srcRect l="21264" t="61509" r="61610" b="23600"/>
          <a:stretch/>
        </p:blipFill>
        <p:spPr bwMode="auto">
          <a:xfrm>
            <a:off x="6049924" y="4015465"/>
            <a:ext cx="3819461" cy="2251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7405" y="771370"/>
            <a:ext cx="635591" cy="635591"/>
          </a:xfrm>
          <a:prstGeom prst="rect">
            <a:avLst/>
          </a:prstGeom>
          <a:solidFill>
            <a:srgbClr val="B01086"/>
          </a:solidFill>
        </p:spPr>
      </p:pic>
    </p:spTree>
    <p:extLst>
      <p:ext uri="{BB962C8B-B14F-4D97-AF65-F5344CB8AC3E}">
        <p14:creationId xmlns:p14="http://schemas.microsoft.com/office/powerpoint/2010/main" val="26767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45000">
              <a:schemeClr val="bg1"/>
            </a:gs>
            <a:gs pos="100000">
              <a:schemeClr val="bg1"/>
            </a:gs>
            <a:gs pos="0">
              <a:schemeClr val="bg1"/>
            </a:gs>
            <a:gs pos="14000">
              <a:schemeClr val="bg1"/>
            </a:gs>
            <a:gs pos="27000">
              <a:schemeClr val="bg1"/>
            </a:gs>
            <a:gs pos="77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4956103" y="2122303"/>
            <a:ext cx="279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rgbClr val="FF0000"/>
                </a:solidFill>
              </a:rPr>
              <a:t>ZVOK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7250965" y="3692933"/>
            <a:ext cx="6096000" cy="2935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Slišimo </a:t>
            </a:r>
            <a:r>
              <a:rPr lang="sl-S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različne zvoke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promet,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pretakanje vode,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različne glasove na dvorišču,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žvrgolenje ptic,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ropot posode …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8368372" y="1359787"/>
            <a:ext cx="3330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Potuje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vodi, zraku in trdnih snoveh.</a:t>
            </a:r>
            <a:endParaRPr lang="sl-SI" sz="2800" dirty="0"/>
          </a:p>
        </p:txBody>
      </p:sp>
      <p:sp>
        <p:nvSpPr>
          <p:cNvPr id="15" name="Pravokotnik 14"/>
          <p:cNvSpPr/>
          <p:nvPr/>
        </p:nvSpPr>
        <p:spPr>
          <a:xfrm>
            <a:off x="324123" y="3161718"/>
            <a:ext cx="3597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Zvok </a:t>
            </a:r>
            <a:r>
              <a:rPr lang="sl-S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nastane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če se predmet ali del predmeta trese.</a:t>
            </a:r>
            <a:endParaRPr lang="sl-SI" sz="2800" dirty="0"/>
          </a:p>
        </p:txBody>
      </p:sp>
      <p:sp>
        <p:nvSpPr>
          <p:cNvPr id="16" name="Pravokotnik 15"/>
          <p:cNvSpPr/>
          <p:nvPr/>
        </p:nvSpPr>
        <p:spPr>
          <a:xfrm>
            <a:off x="3054512" y="4833194"/>
            <a:ext cx="3517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Zaznavamo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 s čutilom za sluh.</a:t>
            </a:r>
          </a:p>
          <a:p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Čutilo za sluh je </a:t>
            </a:r>
            <a:r>
              <a:rPr lang="sl-S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uho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800" dirty="0"/>
          </a:p>
        </p:txBody>
      </p:sp>
      <p:sp>
        <p:nvSpPr>
          <p:cNvPr id="17" name="Pravokotnik 16"/>
          <p:cNvSpPr/>
          <p:nvPr/>
        </p:nvSpPr>
        <p:spPr>
          <a:xfrm>
            <a:off x="1147419" y="1168196"/>
            <a:ext cx="4237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Zvok</a:t>
            </a:r>
            <a:r>
              <a:rPr lang="sl-S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povsod okoli nas (podnevi in ponoči).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Raven puščični povezovalnik 18"/>
          <p:cNvCxnSpPr/>
          <p:nvPr/>
        </p:nvCxnSpPr>
        <p:spPr>
          <a:xfrm flipV="1">
            <a:off x="6823124" y="1757366"/>
            <a:ext cx="1395843" cy="662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>
            <a:off x="6857561" y="2843790"/>
            <a:ext cx="775736" cy="750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 flipV="1">
            <a:off x="4437960" y="1728816"/>
            <a:ext cx="663794" cy="5038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 flipH="1">
            <a:off x="3327991" y="2875237"/>
            <a:ext cx="1630546" cy="7185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H="1">
            <a:off x="4437960" y="3076410"/>
            <a:ext cx="1332633" cy="17198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jeZBesedilom 39"/>
          <p:cNvSpPr txBox="1"/>
          <p:nvPr/>
        </p:nvSpPr>
        <p:spPr>
          <a:xfrm>
            <a:off x="185629" y="104123"/>
            <a:ext cx="69594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/>
              <a:t>Miselni vzorec prepiši v zvezek za spoznavanje okolja.</a:t>
            </a:r>
          </a:p>
        </p:txBody>
      </p:sp>
      <p:pic>
        <p:nvPicPr>
          <p:cNvPr id="5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7596" y="275703"/>
            <a:ext cx="669740" cy="669740"/>
          </a:xfrm>
          <a:prstGeom prst="rect">
            <a:avLst/>
          </a:prstGeom>
          <a:solidFill>
            <a:srgbClr val="B01086"/>
          </a:solidFill>
        </p:spPr>
      </p:pic>
    </p:spTree>
    <p:extLst>
      <p:ext uri="{BB962C8B-B14F-4D97-AF65-F5344CB8AC3E}">
        <p14:creationId xmlns:p14="http://schemas.microsoft.com/office/powerpoint/2010/main" val="21539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DB9F8"/>
            </a:gs>
            <a:gs pos="46000">
              <a:srgbClr val="FDB9F8"/>
            </a:gs>
            <a:gs pos="100000">
              <a:srgbClr val="FDB9F8"/>
            </a:gs>
            <a:gs pos="1000">
              <a:srgbClr val="FDB9F8"/>
            </a:gs>
            <a:gs pos="12000">
              <a:srgbClr val="FDB9F8"/>
            </a:gs>
            <a:gs pos="22000">
              <a:srgbClr val="FDB9F8"/>
            </a:gs>
            <a:gs pos="76000">
              <a:srgbClr val="FDB9F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9519" y="301515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Viri in literatura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900053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/>
              <a:t>Grošelj, N., Ribič, M. (2015). </a:t>
            </a:r>
            <a:r>
              <a:rPr lang="sl-SI" sz="2400" i="1" dirty="0"/>
              <a:t>Lili in Bine 3. Samostojni delovni zvezek za spoznavanje okolja. </a:t>
            </a:r>
            <a:r>
              <a:rPr lang="sl-SI" sz="2400" dirty="0"/>
              <a:t>Ljubljana: Rokus </a:t>
            </a:r>
            <a:r>
              <a:rPr lang="sl-SI" sz="2400" dirty="0" err="1"/>
              <a:t>Klett</a:t>
            </a:r>
            <a:r>
              <a:rPr lang="sl-SI" sz="2400" dirty="0"/>
              <a:t>.</a:t>
            </a:r>
            <a:endParaRPr lang="sl-SI" sz="2400" dirty="0">
              <a:hlinkClick r:id="rId2"/>
            </a:endParaRPr>
          </a:p>
          <a:p>
            <a:r>
              <a:rPr lang="sl-SI" sz="2400" dirty="0">
                <a:hlinkClick r:id="rId2"/>
              </a:rPr>
              <a:t>Spoznajmo glasbila.pdf</a:t>
            </a:r>
            <a:endParaRPr lang="sl-SI" sz="2400" dirty="0"/>
          </a:p>
          <a:p>
            <a:r>
              <a:rPr lang="sl-SI" sz="2400" dirty="0" err="1">
                <a:hlinkClick r:id="rId3"/>
              </a:rPr>
              <a:t>iRokus</a:t>
            </a:r>
            <a:r>
              <a:rPr lang="sl-SI" sz="2400" dirty="0">
                <a:hlinkClick r:id="rId3"/>
              </a:rPr>
              <a:t> Folio – LILI IN BINE 3, učbenik za spoznavanje okolja (rokus-klett.si)</a:t>
            </a:r>
            <a:endParaRPr lang="sl-SI" sz="2400" dirty="0"/>
          </a:p>
          <a:p>
            <a:r>
              <a:rPr lang="sl-SI" sz="2400" dirty="0">
                <a:hlinkClick r:id="rId4"/>
              </a:rPr>
              <a:t>450 (450×450) (mall.cz)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9571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338</Words>
  <Application>Microsoft Office PowerPoint</Application>
  <PresentationFormat>Širokozaslonsko</PresentationFormat>
  <Paragraphs>53</Paragraphs>
  <Slides>7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Officeova tema</vt:lpstr>
      <vt:lpstr> ZVOK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ZVOK</dc:title>
  <dc:creator>ucenec</dc:creator>
  <cp:lastModifiedBy>38641</cp:lastModifiedBy>
  <cp:revision>29</cp:revision>
  <dcterms:created xsi:type="dcterms:W3CDTF">2021-01-14T21:47:35Z</dcterms:created>
  <dcterms:modified xsi:type="dcterms:W3CDTF">2021-01-15T12:28:12Z</dcterms:modified>
</cp:coreProperties>
</file>