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3" r:id="rId2"/>
    <p:sldId id="256" r:id="rId3"/>
    <p:sldId id="257" r:id="rId4"/>
    <p:sldId id="258" r:id="rId5"/>
    <p:sldId id="261" r:id="rId6"/>
    <p:sldId id="279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D823-1B3E-4404-B0F9-0BA8BD7D891F}" type="datetimeFigureOut">
              <a:rPr lang="sl-SI" smtClean="0"/>
              <a:t>25. 01. 2021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8C92-0B94-4A21-AD2F-FB87BEAA6470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3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D823-1B3E-4404-B0F9-0BA8BD7D891F}" type="datetimeFigureOut">
              <a:rPr lang="sl-SI" smtClean="0"/>
              <a:t>25. 01. 2021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8C92-0B94-4A21-AD2F-FB87BEAA64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71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D823-1B3E-4404-B0F9-0BA8BD7D891F}" type="datetimeFigureOut">
              <a:rPr lang="sl-SI" smtClean="0"/>
              <a:t>25. 01. 2021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8C92-0B94-4A21-AD2F-FB87BEAA64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0891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D823-1B3E-4404-B0F9-0BA8BD7D891F}" type="datetimeFigureOut">
              <a:rPr lang="sl-SI" smtClean="0"/>
              <a:t>25. 01. 2021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8C92-0B94-4A21-AD2F-FB87BEAA6470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925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D823-1B3E-4404-B0F9-0BA8BD7D891F}" type="datetimeFigureOut">
              <a:rPr lang="sl-SI" smtClean="0"/>
              <a:t>25. 01. 2021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8C92-0B94-4A21-AD2F-FB87BEAA64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300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D823-1B3E-4404-B0F9-0BA8BD7D891F}" type="datetimeFigureOut">
              <a:rPr lang="sl-SI" smtClean="0"/>
              <a:t>25. 01. 2021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8C92-0B94-4A21-AD2F-FB87BEAA6470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4945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D823-1B3E-4404-B0F9-0BA8BD7D891F}" type="datetimeFigureOut">
              <a:rPr lang="sl-SI" smtClean="0"/>
              <a:t>25. 01. 2021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8C92-0B94-4A21-AD2F-FB87BEAA64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5346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D823-1B3E-4404-B0F9-0BA8BD7D891F}" type="datetimeFigureOut">
              <a:rPr lang="sl-SI" smtClean="0"/>
              <a:t>25. 01. 2021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8C92-0B94-4A21-AD2F-FB87BEAA64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0842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D823-1B3E-4404-B0F9-0BA8BD7D891F}" type="datetimeFigureOut">
              <a:rPr lang="sl-SI" smtClean="0"/>
              <a:t>25. 01. 2021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8C92-0B94-4A21-AD2F-FB87BEAA64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371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D823-1B3E-4404-B0F9-0BA8BD7D891F}" type="datetimeFigureOut">
              <a:rPr lang="sl-SI" smtClean="0"/>
              <a:t>25. 01. 2021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8C92-0B94-4A21-AD2F-FB87BEAA64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668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D823-1B3E-4404-B0F9-0BA8BD7D891F}" type="datetimeFigureOut">
              <a:rPr lang="sl-SI" smtClean="0"/>
              <a:t>25. 01. 2021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8C92-0B94-4A21-AD2F-FB87BEAA64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689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D823-1B3E-4404-B0F9-0BA8BD7D891F}" type="datetimeFigureOut">
              <a:rPr lang="sl-SI" smtClean="0"/>
              <a:t>25. 01. 2021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8C92-0B94-4A21-AD2F-FB87BEAA64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120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D823-1B3E-4404-B0F9-0BA8BD7D891F}" type="datetimeFigureOut">
              <a:rPr lang="sl-SI" smtClean="0"/>
              <a:t>25. 01. 2021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8C92-0B94-4A21-AD2F-FB87BEAA64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274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D823-1B3E-4404-B0F9-0BA8BD7D891F}" type="datetimeFigureOut">
              <a:rPr lang="sl-SI" smtClean="0"/>
              <a:t>25. 01. 2021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8C92-0B94-4A21-AD2F-FB87BEAA64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14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D823-1B3E-4404-B0F9-0BA8BD7D891F}" type="datetimeFigureOut">
              <a:rPr lang="sl-SI" smtClean="0"/>
              <a:t>25. 01. 2021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8C92-0B94-4A21-AD2F-FB87BEAA64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589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D823-1B3E-4404-B0F9-0BA8BD7D891F}" type="datetimeFigureOut">
              <a:rPr lang="sl-SI" smtClean="0"/>
              <a:t>25. 01. 2021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8C92-0B94-4A21-AD2F-FB87BEAA64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660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D823-1B3E-4404-B0F9-0BA8BD7D891F}" type="datetimeFigureOut">
              <a:rPr lang="sl-SI" smtClean="0"/>
              <a:t>25. 01. 2021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8C92-0B94-4A21-AD2F-FB87BEAA64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713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33AD823-1B3E-4404-B0F9-0BA8BD7D891F}" type="datetimeFigureOut">
              <a:rPr lang="sl-SI" smtClean="0"/>
              <a:t>25. 01. 2021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7B88C92-0B94-4A21-AD2F-FB87BEAA64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82882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audio" Target="../media/audio4.wav"/><Relationship Id="rId18" Type="http://schemas.openxmlformats.org/officeDocument/2006/relationships/slide" Target="slide12.xml"/><Relationship Id="rId3" Type="http://schemas.openxmlformats.org/officeDocument/2006/relationships/audio" Target="../media/audio1.wav"/><Relationship Id="rId21" Type="http://schemas.openxmlformats.org/officeDocument/2006/relationships/slide" Target="slide16.xml"/><Relationship Id="rId7" Type="http://schemas.openxmlformats.org/officeDocument/2006/relationships/audio" Target="../media/audio2.wav"/><Relationship Id="rId12" Type="http://schemas.openxmlformats.org/officeDocument/2006/relationships/slide" Target="slide17.xml"/><Relationship Id="rId17" Type="http://schemas.openxmlformats.org/officeDocument/2006/relationships/audio" Target="../media/audio6.wav"/><Relationship Id="rId2" Type="http://schemas.openxmlformats.org/officeDocument/2006/relationships/slide" Target="slide3.xml"/><Relationship Id="rId16" Type="http://schemas.openxmlformats.org/officeDocument/2006/relationships/slide" Target="slide13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0.xml"/><Relationship Id="rId5" Type="http://schemas.openxmlformats.org/officeDocument/2006/relationships/slide" Target="slide5.xml"/><Relationship Id="rId15" Type="http://schemas.openxmlformats.org/officeDocument/2006/relationships/audio" Target="../media/audio5.wav"/><Relationship Id="rId10" Type="http://schemas.openxmlformats.org/officeDocument/2006/relationships/audio" Target="../media/audio3.wav"/><Relationship Id="rId19" Type="http://schemas.openxmlformats.org/officeDocument/2006/relationships/slide" Target="slide14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1.xml"/><Relationship Id="rId22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3" y="220096"/>
            <a:ext cx="11280457" cy="631373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0766108" cy="1732281"/>
          </a:xfrm>
        </p:spPr>
        <p:txBody>
          <a:bodyPr>
            <a:normAutofit fontScale="90000"/>
          </a:bodyPr>
          <a:lstStyle/>
          <a:p>
            <a:pPr algn="ctr"/>
            <a:r>
              <a:rPr lang="sl-SI" sz="3600" dirty="0" smtClean="0">
                <a:solidFill>
                  <a:schemeClr val="accent2">
                    <a:lumMod val="75000"/>
                  </a:schemeClr>
                </a:solidFill>
              </a:rPr>
              <a:t> Preverjanje </a:t>
            </a:r>
            <a:br>
              <a:rPr lang="sl-SI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sz="3600" dirty="0" smtClean="0">
                <a:solidFill>
                  <a:schemeClr val="accent2">
                    <a:lumMod val="75000"/>
                  </a:schemeClr>
                </a:solidFill>
              </a:rPr>
              <a:t>znanja 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l-SI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dirty="0" smtClean="0">
                <a:solidFill>
                  <a:srgbClr val="002060"/>
                </a:solidFill>
              </a:rPr>
              <a:t>NIT</a:t>
            </a:r>
            <a:endParaRPr lang="sl-S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8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1567" y="87276"/>
            <a:ext cx="6141793" cy="10156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/>
              <a:t>Svetloba se od Lune </a:t>
            </a:r>
            <a:r>
              <a:rPr lang="sl-SI" sz="2800" dirty="0" smtClean="0"/>
              <a:t>odbija </a:t>
            </a:r>
          </a:p>
          <a:p>
            <a:pPr algn="ctr"/>
            <a:r>
              <a:rPr lang="sl-SI" sz="2800" dirty="0"/>
              <a:t>G</a:t>
            </a: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ravokotnik 1"/>
          <p:cNvSpPr/>
          <p:nvPr/>
        </p:nvSpPr>
        <p:spPr>
          <a:xfrm>
            <a:off x="1082303" y="1226579"/>
            <a:ext cx="2840842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 veš o Luni?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082303" y="2966269"/>
            <a:ext cx="9549409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kolikšnem času naredi Luna en </a:t>
            </a:r>
            <a:r>
              <a:rPr lang="sl-SI" sz="28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obhod </a:t>
            </a: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okoli Zemlje?</a:t>
            </a:r>
            <a:r>
              <a:rPr lang="sl-SI" sz="28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l-SI" sz="28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018904" y="3964028"/>
            <a:ext cx="11134603" cy="5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Kdaj nastane Sončev mrk in na kaj moramo biti takrat pozorni?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1085667" y="5381355"/>
            <a:ext cx="4479111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Kdaj nastane Lunin mrk?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95837" y="1727964"/>
            <a:ext cx="11552719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Rečemo ji tudi mesec, ker potrebuje približno 1 mesec, da se zavrti okoli Zemlje. Luna nima lastne svetlobe in ne sveti. Vidimo jo, kadar jo obsije Sonce. Svetloba se od Lune odbija. Je Zemljina stalna spremljevalka oz. njen edini naravni satelit.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936737" y="3507199"/>
            <a:ext cx="1056217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obhod okoli Zemlje naredi Luna v 29 dneh in pol.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936737" y="4394526"/>
            <a:ext cx="11111819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Sončev mrk nastane, ko je Luna med Soncem in Zemljo. Lunina senca pade na del Zemlje. Takrat je del površja podnevi zatemnjen</a:t>
            </a: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1018904" y="5873251"/>
            <a:ext cx="10981558" cy="86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Lunin mrk nastane, ko je Zemlja med Soncem in Luno. Zemlja včasih prepreči sončni svetlobi, da bi dosegla Luno. Luna ostane temna.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32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607" y="399245"/>
            <a:ext cx="4993713" cy="12621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/>
              <a:t>Sile delujejo na telo </a:t>
            </a:r>
          </a:p>
          <a:p>
            <a:pPr algn="ctr"/>
            <a:r>
              <a:rPr lang="sl-SI" sz="2800" dirty="0" smtClean="0"/>
              <a:t>1</a:t>
            </a:r>
            <a:endParaRPr lang="sl-SI" sz="2800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ravokotnik 1"/>
          <p:cNvSpPr/>
          <p:nvPr/>
        </p:nvSpPr>
        <p:spPr>
          <a:xfrm>
            <a:off x="888643" y="2065310"/>
            <a:ext cx="8137164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katere načine lahko premikamo predmete? 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888643" y="3721390"/>
            <a:ext cx="6457217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spravimo predmete v gibanje? 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778578" y="4758602"/>
            <a:ext cx="1095225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imenujemo silo, ki telesa vleče k tlom ter kateri znanstvenik jo je odkril? 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888643" y="2765577"/>
            <a:ext cx="10127844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Predmete lahko premikamo tako, da jih vlečemo, potiskamo, prenašamo, dvigujemo vrtimo, 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mečemo…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952749" y="4271254"/>
            <a:ext cx="7736413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Predmete spravimo v gibanje, da </a:t>
            </a: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nanje delujemo s silo.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1069251" y="5822054"/>
            <a:ext cx="10661582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Silo, ki telesa vleče k tlom imenujemo sila teže. Odkril jo je </a:t>
            </a:r>
            <a:r>
              <a:rPr lang="sl-SI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Isaac</a:t>
            </a: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Newton.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Doggy Pushing GIF - Doggy Pushing Grocery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747" y="515445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48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607" y="399245"/>
            <a:ext cx="5135953" cy="12621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/>
              <a:t>Sile delujejo na telo </a:t>
            </a:r>
          </a:p>
          <a:p>
            <a:pPr algn="ctr"/>
            <a:r>
              <a:rPr lang="sl-SI" sz="2800" dirty="0" smtClean="0"/>
              <a:t>2</a:t>
            </a:r>
            <a:endParaRPr lang="sl-SI" sz="2800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ravokotnik 1"/>
          <p:cNvSpPr/>
          <p:nvPr/>
        </p:nvSpPr>
        <p:spPr>
          <a:xfrm>
            <a:off x="773194" y="1933005"/>
            <a:ext cx="6994222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Zakaj padejo predmeti na Zemlji na tla? 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784406" y="3188071"/>
            <a:ext cx="10571838" cy="5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še z drugo besedo rečemo sili teže? 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784406" y="4429721"/>
            <a:ext cx="9215984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Zakaj na astronavte na Luni deluje manjša sila teže? 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773194" y="2591796"/>
            <a:ext cx="6912470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Predmeti na Zemlji padajo na tla zaradi sile teže.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773194" y="3864705"/>
            <a:ext cx="4600940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Sili teže rečemo tudi gravitacija.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888643" y="5230032"/>
            <a:ext cx="10545711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astronavte na Luni deluje manjša sila teže zato, ker ima Luna manjšo maso od Zemlje.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Dog Shiba GIF - Dog Shiba Float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983" y="1102200"/>
            <a:ext cx="3468813" cy="193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39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607" y="399245"/>
            <a:ext cx="5166433" cy="12621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/>
              <a:t>Gibanje živali in ljudi </a:t>
            </a:r>
          </a:p>
          <a:p>
            <a:pPr algn="ctr"/>
            <a:r>
              <a:rPr lang="sl-SI" sz="2800" dirty="0" smtClean="0"/>
              <a:t>3</a:t>
            </a:r>
            <a:endParaRPr lang="sl-SI" sz="2800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ravokotnik 1"/>
          <p:cNvSpPr/>
          <p:nvPr/>
        </p:nvSpPr>
        <p:spPr>
          <a:xfrm>
            <a:off x="974172" y="2128664"/>
            <a:ext cx="6016391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česa je odvisno gibanje živali?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974172" y="3546238"/>
            <a:ext cx="5516254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Naštej 3 primere gibanja živali. 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974172" y="4796041"/>
            <a:ext cx="4735592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Kdaj se </a:t>
            </a:r>
            <a:r>
              <a:rPr lang="sl-SI" sz="28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organizmi gibajo</a:t>
            </a: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974172" y="2840406"/>
            <a:ext cx="760176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Gibanje živali je odvisno od zgradbe njihovega telesa.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974172" y="4192459"/>
            <a:ext cx="9484822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Živali lahko hodijo, tečejo, letijo, se plazijo, skačejo, plavajo.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1079863" y="5329189"/>
            <a:ext cx="865632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Organizmi se 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gibajo, </a:t>
            </a: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 iščejo hrano, bivališče, spolnega partnerja ali bežijo pred nevarnostjo.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Woof Running Sticker - Woof Running Running Late Sticke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867" y="1221155"/>
            <a:ext cx="19050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15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5644" y="127233"/>
            <a:ext cx="5765873" cy="12621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/>
              <a:t>Gibanje živali in ljudi </a:t>
            </a:r>
          </a:p>
          <a:p>
            <a:pPr algn="ctr"/>
            <a:r>
              <a:rPr lang="sl-SI" sz="2800" dirty="0" smtClean="0"/>
              <a:t>4</a:t>
            </a:r>
            <a:endParaRPr lang="sl-SI" sz="2800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ravokotnik 1"/>
          <p:cNvSpPr/>
          <p:nvPr/>
        </p:nvSpPr>
        <p:spPr>
          <a:xfrm>
            <a:off x="495836" y="1628086"/>
            <a:ext cx="1103431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površina vpliva na gibanje</a:t>
            </a:r>
            <a:r>
              <a:rPr lang="sl-SI" sz="28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Naštej nekaj primerov.  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95835" y="2310944"/>
            <a:ext cx="11391363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Površina lahko gibanje zavira ali pa ga še pospeši. 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tek in hojo so najprimernejše gozdne in travniške steze, za vožnjo s kolesom, rolerji, skiroji in avtomobilom pa je najprimernejša asfaltirana cesta.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862975" y="3929148"/>
            <a:ext cx="3239990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 je sila trenja? 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862975" y="4697055"/>
            <a:ext cx="1065708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Sila trenja nastane, kadar se dva hrapava predmeta drgneta drug ob drugega.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ar Ride Sticker - Car Ride Drive Stic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449" y="206321"/>
            <a:ext cx="19050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31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647" y="98210"/>
            <a:ext cx="8426342" cy="12621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/>
              <a:t>V prometu veljajo prometna pravila</a:t>
            </a:r>
          </a:p>
          <a:p>
            <a:pPr algn="ctr"/>
            <a:r>
              <a:rPr lang="sl-SI" sz="2800" dirty="0" smtClean="0"/>
              <a:t>a</a:t>
            </a:r>
            <a:endParaRPr lang="sl-SI" sz="2800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ravokotnik 1"/>
          <p:cNvSpPr/>
          <p:nvPr/>
        </p:nvSpPr>
        <p:spPr>
          <a:xfrm>
            <a:off x="545185" y="3203104"/>
            <a:ext cx="8097088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si v prometu varno udeležen kot pešec? 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888643" y="5026569"/>
            <a:ext cx="1067633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si v prometu varno udeležen kot potnik v avtomobilu? 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545185" y="1412860"/>
            <a:ext cx="8634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Kaj morajo upoštevati vsi udeleženci v prometu? </a:t>
            </a:r>
            <a:endParaRPr lang="sl-SI" sz="2800" b="1" dirty="0">
              <a:solidFill>
                <a:srgbClr val="000099"/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545185" y="1954746"/>
            <a:ext cx="10871752" cy="1257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Vsi udeleženci v prometu morajo upoštevati prometna pravila (prometno signalizacijo, prometne znake, omejitve hitrosti, opravljen kolesarski in vozniški izpit, uporabljati brezhibno vozilo…)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545185" y="3696684"/>
            <a:ext cx="10757755" cy="1257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Cesto prečkam na prehodu za pešce. 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Pogledam </a:t>
            </a: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levo, desno, levo. 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Hodim </a:t>
            </a: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pločniku ali po levi strani ceste. 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Pozorno </a:t>
            </a: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spremljam dogajanje v prometu. 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Upoštevam </a:t>
            </a: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prometne znake. 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Ponoči </a:t>
            </a: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nosim odsevnike in svetla oblačila.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071155" y="5602310"/>
            <a:ext cx="10058400" cy="86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150 cm višine sedim zadaj v </a:t>
            </a:r>
            <a:r>
              <a:rPr lang="sl-SI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avtosedežu</a:t>
            </a: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Pripet sem z varnostnim pasom. Med vožnjo ne motim voznika.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Traffic Cop Sticker - Traffic Cop Move On Sticke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530" y="177513"/>
            <a:ext cx="1562452" cy="165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6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1899" y="79613"/>
            <a:ext cx="7696273" cy="8103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/>
              <a:t>V prometu veljajo prometna pravila</a:t>
            </a:r>
          </a:p>
          <a:p>
            <a:pPr algn="ctr"/>
            <a:r>
              <a:rPr lang="sl-SI" sz="2800" dirty="0" smtClean="0"/>
              <a:t>b</a:t>
            </a:r>
            <a:endParaRPr lang="sl-SI" sz="2800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ravokotnik 1"/>
          <p:cNvSpPr/>
          <p:nvPr/>
        </p:nvSpPr>
        <p:spPr>
          <a:xfrm>
            <a:off x="768705" y="2335493"/>
            <a:ext cx="8236550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si v prometu varno udeležen kot kolesar?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768705" y="3750749"/>
            <a:ext cx="5658921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Naštej obvezno opremo kolesa. 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888643" y="5144193"/>
            <a:ext cx="7925568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Katere 3 skupine prometnih znakov poznaš?</a:t>
            </a:r>
            <a:r>
              <a:rPr lang="sl-SI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sl-SI" sz="11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768705" y="992463"/>
            <a:ext cx="863569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</a:t>
            </a:r>
            <a:r>
              <a:rPr lang="sl-SI" sz="28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veš, </a:t>
            </a: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katero smer vozi voznik avtomobila? 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768705" y="2887450"/>
            <a:ext cx="11092369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glavi nosim čelado in uporabljam ustrezno opremljeno kolo. Do opravljenega 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kolesarskega </a:t>
            </a: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izpita vozim v spremstvu odraslega.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768705" y="4244880"/>
            <a:ext cx="9649649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Zvonec, sprednja in zadnja luč, delujoče zavore, zadnji rdeči odsevnik, bočni odsevniki ter odsevniki na pedalih.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768705" y="1510987"/>
            <a:ext cx="10629437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katero smer vozi voznik avtomobila vem po barvi luči. Spredaj so bele ali rumene luči, zadaj pa rdeče.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966650" y="5681769"/>
            <a:ext cx="9605555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Znake za prepovedi in 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omejitve (izrecne odredbe), </a:t>
            </a: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znake za nevarnost ter znake za obvestila.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ycles Bicycle Sticker - Cycles Bicycle Bicycles Sticke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767" y="3600446"/>
            <a:ext cx="1868288" cy="186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47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583" y="98912"/>
            <a:ext cx="6852993" cy="12621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/>
              <a:t>V prometu veljajo prometna pravila</a:t>
            </a:r>
          </a:p>
          <a:p>
            <a:pPr algn="ctr"/>
            <a:r>
              <a:rPr lang="sl-SI" sz="2800" dirty="0" smtClean="0"/>
              <a:t>c</a:t>
            </a:r>
            <a:endParaRPr lang="sl-SI" sz="2800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ravokotnik 1"/>
          <p:cNvSpPr/>
          <p:nvPr/>
        </p:nvSpPr>
        <p:spPr>
          <a:xfrm>
            <a:off x="360606" y="1375219"/>
            <a:ext cx="11371399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Naštej 3 prometne znake za izrecne odredbe (prepovedi in omejitve). Kakšne barve in oblike so? </a:t>
            </a:r>
            <a:endParaRPr lang="sl-SI" sz="24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360607" y="3195986"/>
            <a:ext cx="11634916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Naštej 3 prometne znake za nevarnost</a:t>
            </a:r>
            <a:r>
              <a:rPr lang="sl-SI" sz="28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Kakšne barve in oblike so?</a:t>
            </a:r>
            <a:r>
              <a:rPr lang="sl-SI" sz="28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392787" y="4800883"/>
            <a:ext cx="11474616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Naštej 3 prometne znake za obvestila</a:t>
            </a:r>
            <a:r>
              <a:rPr lang="sl-SI" sz="28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Kakšne barve in oblike so?</a:t>
            </a:r>
            <a:r>
              <a:rPr lang="sl-SI" sz="28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979242" y="6124676"/>
            <a:ext cx="10136778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modre 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bele barve</a:t>
            </a: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Lahko so okrogli, kvadratni ali pravokotni.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1101 Nevarnost na ce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507" y="3664004"/>
            <a:ext cx="905077" cy="90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115 Prehod za peš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158" y="3606537"/>
            <a:ext cx="903904" cy="90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358357" y="3724478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Bližina prehoda za pešce. </a:t>
            </a:r>
            <a:endParaRPr lang="sl-SI" dirty="0"/>
          </a:p>
        </p:txBody>
      </p:sp>
      <p:sp>
        <p:nvSpPr>
          <p:cNvPr id="11" name="Pravokotnik 10"/>
          <p:cNvSpPr/>
          <p:nvPr/>
        </p:nvSpPr>
        <p:spPr>
          <a:xfrm>
            <a:off x="2235055" y="3738143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Nevarnost na cesti.</a:t>
            </a:r>
            <a:endParaRPr lang="sl-SI" dirty="0"/>
          </a:p>
        </p:txBody>
      </p:sp>
      <p:sp>
        <p:nvSpPr>
          <p:cNvPr id="12" name="Pravokotnik 11"/>
          <p:cNvSpPr/>
          <p:nvPr/>
        </p:nvSpPr>
        <p:spPr>
          <a:xfrm>
            <a:off x="7161360" y="3822950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Otroci na cesti. </a:t>
            </a:r>
            <a:endParaRPr lang="sl-SI" dirty="0"/>
          </a:p>
        </p:txBody>
      </p:sp>
      <p:pic>
        <p:nvPicPr>
          <p:cNvPr id="1036" name="Picture 12" descr="https://pomocnik.meblosignalizacija.si/images/otroci-na-voziscu-1116-1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31" y="3653985"/>
            <a:ext cx="845295" cy="84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avokotnik 12"/>
          <p:cNvSpPr/>
          <p:nvPr/>
        </p:nvSpPr>
        <p:spPr>
          <a:xfrm>
            <a:off x="397614" y="2244171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Prepovedan promet za pešce. </a:t>
            </a:r>
            <a:endParaRPr lang="sl-SI" dirty="0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890" y="1899977"/>
            <a:ext cx="689127" cy="676063"/>
          </a:xfrm>
          <a:prstGeom prst="rect">
            <a:avLst/>
          </a:prstGeom>
        </p:spPr>
      </p:pic>
      <p:sp>
        <p:nvSpPr>
          <p:cNvPr id="15" name="Pravokotnik 14"/>
          <p:cNvSpPr/>
          <p:nvPr/>
        </p:nvSpPr>
        <p:spPr>
          <a:xfrm>
            <a:off x="4395342" y="2232303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Ustavi. </a:t>
            </a:r>
            <a:endParaRPr lang="sl-SI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4366" y="1928406"/>
            <a:ext cx="641141" cy="632516"/>
          </a:xfrm>
          <a:prstGeom prst="rect">
            <a:avLst/>
          </a:prstGeom>
        </p:spPr>
      </p:pic>
      <p:sp>
        <p:nvSpPr>
          <p:cNvPr id="17" name="Pravokotnik 16"/>
          <p:cNvSpPr/>
          <p:nvPr/>
        </p:nvSpPr>
        <p:spPr>
          <a:xfrm>
            <a:off x="6006220" y="2251896"/>
            <a:ext cx="39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Prepovedan promet v obeh smereh. </a:t>
            </a:r>
            <a:endParaRPr lang="sl-SI" dirty="0"/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200" y="1941455"/>
            <a:ext cx="639702" cy="608703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1277" y="5362374"/>
            <a:ext cx="815785" cy="823592"/>
          </a:xfrm>
          <a:prstGeom prst="rect">
            <a:avLst/>
          </a:prstGeom>
        </p:spPr>
      </p:pic>
      <p:sp>
        <p:nvSpPr>
          <p:cNvPr id="20" name="Pravokotnik 19"/>
          <p:cNvSpPr/>
          <p:nvPr/>
        </p:nvSpPr>
        <p:spPr>
          <a:xfrm>
            <a:off x="979242" y="5355744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Prehod za pešce. </a:t>
            </a:r>
            <a:endParaRPr lang="sl-SI" dirty="0"/>
          </a:p>
        </p:txBody>
      </p:sp>
      <p:sp>
        <p:nvSpPr>
          <p:cNvPr id="22" name="Pravokotnik 21"/>
          <p:cNvSpPr/>
          <p:nvPr/>
        </p:nvSpPr>
        <p:spPr>
          <a:xfrm>
            <a:off x="4091289" y="5392382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Steza za kolesarje. </a:t>
            </a:r>
            <a:endParaRPr lang="sl-SI" dirty="0"/>
          </a:p>
        </p:txBody>
      </p:sp>
      <p:sp>
        <p:nvSpPr>
          <p:cNvPr id="23" name="Pravokotnik 22"/>
          <p:cNvSpPr/>
          <p:nvPr/>
        </p:nvSpPr>
        <p:spPr>
          <a:xfrm>
            <a:off x="7694850" y="5385474"/>
            <a:ext cx="180055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Obvezna smer. </a:t>
            </a: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Slika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9327" y="5320177"/>
            <a:ext cx="920163" cy="865789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07664" y="5402387"/>
            <a:ext cx="804118" cy="785675"/>
          </a:xfrm>
          <a:prstGeom prst="rect">
            <a:avLst/>
          </a:prstGeom>
        </p:spPr>
      </p:pic>
      <p:sp>
        <p:nvSpPr>
          <p:cNvPr id="32" name="Pravokotnik 31"/>
          <p:cNvSpPr/>
          <p:nvPr/>
        </p:nvSpPr>
        <p:spPr>
          <a:xfrm>
            <a:off x="397614" y="2663577"/>
            <a:ext cx="899022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rdeče 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bele 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barve ter okrogle oblike. Poznamo dve izjemi.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Pravokotnik 32"/>
          <p:cNvSpPr/>
          <p:nvPr/>
        </p:nvSpPr>
        <p:spPr>
          <a:xfrm>
            <a:off x="377282" y="4401283"/>
            <a:ext cx="899022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rdeče 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bele 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barve ter trikotne oblike.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7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0" grpId="0"/>
      <p:bldP spid="11" grpId="0"/>
      <p:bldP spid="12" grpId="0"/>
      <p:bldP spid="13" grpId="0"/>
      <p:bldP spid="15" grpId="0"/>
      <p:bldP spid="17" grpId="0"/>
      <p:bldP spid="20" grpId="0"/>
      <p:bldP spid="22" grpId="0"/>
      <p:bldP spid="23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490" y="172837"/>
            <a:ext cx="10363200" cy="921867"/>
          </a:xfrm>
        </p:spPr>
        <p:txBody>
          <a:bodyPr/>
          <a:lstStyle/>
          <a:p>
            <a:pPr algn="ctr"/>
            <a:r>
              <a:rPr lang="sl-SI" dirty="0" smtClean="0"/>
              <a:t>UČNE VSEBINE </a:t>
            </a:r>
            <a:endParaRPr lang="sl-SI" dirty="0"/>
          </a:p>
        </p:txBody>
      </p:sp>
      <p:sp>
        <p:nvSpPr>
          <p:cNvPr id="4" name="Rounded Rectangle 3"/>
          <p:cNvSpPr/>
          <p:nvPr/>
        </p:nvSpPr>
        <p:spPr>
          <a:xfrm>
            <a:off x="443893" y="1716194"/>
            <a:ext cx="2833352" cy="579549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dk1">
                  <a:tint val="840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Sončev sistem </a:t>
            </a:r>
            <a:endParaRPr lang="sl-SI" b="1" dirty="0"/>
          </a:p>
        </p:txBody>
      </p:sp>
      <p:sp>
        <p:nvSpPr>
          <p:cNvPr id="5" name="Rectangle 4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244697" y="2697618"/>
            <a:ext cx="1571224" cy="579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A</a:t>
            </a:r>
          </a:p>
        </p:txBody>
      </p:sp>
      <p:sp>
        <p:nvSpPr>
          <p:cNvPr id="6" name="Rectangle 5">
            <a:hlinkClick r:id="rId4" action="ppaction://hlinksldjump">
              <a:snd r:embed="rId3" name="chimes.wav"/>
            </a:hlinkClick>
          </p:cNvPr>
          <p:cNvSpPr/>
          <p:nvPr/>
        </p:nvSpPr>
        <p:spPr>
          <a:xfrm>
            <a:off x="2089229" y="2703468"/>
            <a:ext cx="1571224" cy="579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B</a:t>
            </a:r>
          </a:p>
        </p:txBody>
      </p:sp>
      <p:sp>
        <p:nvSpPr>
          <p:cNvPr id="7" name="Rectangle 6">
            <a:hlinkClick r:id="rId5" action="ppaction://hlinksldjump">
              <a:snd r:embed="rId3" name="chimes.wav"/>
            </a:hlinkClick>
          </p:cNvPr>
          <p:cNvSpPr/>
          <p:nvPr/>
        </p:nvSpPr>
        <p:spPr>
          <a:xfrm>
            <a:off x="289345" y="3611218"/>
            <a:ext cx="1571224" cy="579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C</a:t>
            </a:r>
            <a:endParaRPr lang="sl-SI" dirty="0"/>
          </a:p>
        </p:txBody>
      </p:sp>
      <p:sp>
        <p:nvSpPr>
          <p:cNvPr id="8" name="Rectangle 7">
            <a:hlinkClick r:id="rId6" action="ppaction://hlinksldjump">
              <a:snd r:embed="rId7" name="breeze.wav"/>
            </a:hlinkClick>
          </p:cNvPr>
          <p:cNvSpPr/>
          <p:nvPr/>
        </p:nvSpPr>
        <p:spPr>
          <a:xfrm>
            <a:off x="312046" y="5584519"/>
            <a:ext cx="1571224" cy="579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D</a:t>
            </a:r>
            <a:endParaRPr lang="sl-SI" dirty="0"/>
          </a:p>
        </p:txBody>
      </p:sp>
      <p:sp>
        <p:nvSpPr>
          <p:cNvPr id="9" name="Rectangle 8">
            <a:hlinkClick r:id="rId8" action="ppaction://hlinksldjump">
              <a:snd r:embed="rId7" name="breeze.wav"/>
            </a:hlinkClick>
          </p:cNvPr>
          <p:cNvSpPr/>
          <p:nvPr/>
        </p:nvSpPr>
        <p:spPr>
          <a:xfrm>
            <a:off x="2074126" y="5597600"/>
            <a:ext cx="1571224" cy="579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E</a:t>
            </a:r>
            <a:endParaRPr lang="sl-SI" dirty="0"/>
          </a:p>
        </p:txBody>
      </p:sp>
      <p:sp>
        <p:nvSpPr>
          <p:cNvPr id="10" name="Rectangle 9">
            <a:hlinkClick r:id="rId9" action="ppaction://hlinksldjump">
              <a:snd r:embed="rId10" name="push.wav"/>
            </a:hlinkClick>
          </p:cNvPr>
          <p:cNvSpPr/>
          <p:nvPr/>
        </p:nvSpPr>
        <p:spPr>
          <a:xfrm>
            <a:off x="4508528" y="3340351"/>
            <a:ext cx="1571224" cy="579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F</a:t>
            </a:r>
            <a:endParaRPr lang="sl-SI" dirty="0"/>
          </a:p>
        </p:txBody>
      </p:sp>
      <p:sp>
        <p:nvSpPr>
          <p:cNvPr id="11" name="Rectangle 10">
            <a:hlinkClick r:id="rId11" action="ppaction://hlinksldjump">
              <a:snd r:embed="rId10" name="push.wav"/>
            </a:hlinkClick>
          </p:cNvPr>
          <p:cNvSpPr/>
          <p:nvPr/>
        </p:nvSpPr>
        <p:spPr>
          <a:xfrm>
            <a:off x="6323408" y="3357520"/>
            <a:ext cx="1571224" cy="579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G</a:t>
            </a:r>
            <a:endParaRPr lang="sl-SI" dirty="0"/>
          </a:p>
        </p:txBody>
      </p:sp>
      <p:sp>
        <p:nvSpPr>
          <p:cNvPr id="12" name="Rectangle 11">
            <a:hlinkClick r:id="rId12" action="ppaction://hlinksldjump">
              <a:snd r:embed="rId13" name="click.wav"/>
            </a:hlinkClick>
          </p:cNvPr>
          <p:cNvSpPr/>
          <p:nvPr/>
        </p:nvSpPr>
        <p:spPr>
          <a:xfrm>
            <a:off x="10523742" y="5778415"/>
            <a:ext cx="1571224" cy="579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c</a:t>
            </a:r>
            <a:endParaRPr lang="sl-SI" dirty="0"/>
          </a:p>
        </p:txBody>
      </p:sp>
      <p:sp>
        <p:nvSpPr>
          <p:cNvPr id="13" name="Rounded Rectangle 12"/>
          <p:cNvSpPr/>
          <p:nvPr/>
        </p:nvSpPr>
        <p:spPr>
          <a:xfrm>
            <a:off x="4646644" y="4444739"/>
            <a:ext cx="3065843" cy="759852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dk1">
                  <a:tint val="84000"/>
                  <a:satMod val="16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Sile delujejo na telo </a:t>
            </a:r>
            <a:endParaRPr lang="sl-SI" b="1" dirty="0"/>
          </a:p>
        </p:txBody>
      </p:sp>
      <p:sp>
        <p:nvSpPr>
          <p:cNvPr id="14" name="Rectangle 13">
            <a:hlinkClick r:id="rId14" action="ppaction://hlinksldjump">
              <a:snd r:embed="rId15" name="suction.wav"/>
            </a:hlinkClick>
          </p:cNvPr>
          <p:cNvSpPr/>
          <p:nvPr/>
        </p:nvSpPr>
        <p:spPr>
          <a:xfrm>
            <a:off x="4462357" y="5580655"/>
            <a:ext cx="1571224" cy="579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1</a:t>
            </a:r>
            <a:endParaRPr lang="sl-SI" dirty="0"/>
          </a:p>
        </p:txBody>
      </p:sp>
      <p:sp>
        <p:nvSpPr>
          <p:cNvPr id="15" name="Rectangle 14">
            <a:hlinkClick r:id="rId16" action="ppaction://hlinksldjump">
              <a:snd r:embed="rId17" name="wind.wav"/>
            </a:hlinkClick>
          </p:cNvPr>
          <p:cNvSpPr/>
          <p:nvPr/>
        </p:nvSpPr>
        <p:spPr>
          <a:xfrm>
            <a:off x="8727711" y="2838123"/>
            <a:ext cx="1571224" cy="579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3</a:t>
            </a:r>
            <a:endParaRPr lang="sl-SI" dirty="0"/>
          </a:p>
        </p:txBody>
      </p:sp>
      <p:sp>
        <p:nvSpPr>
          <p:cNvPr id="16" name="Rectangle 15">
            <a:hlinkClick r:id="rId18" action="ppaction://hlinksldjump">
              <a:snd r:embed="rId15" name="suction.wav"/>
            </a:hlinkClick>
          </p:cNvPr>
          <p:cNvSpPr/>
          <p:nvPr/>
        </p:nvSpPr>
        <p:spPr>
          <a:xfrm>
            <a:off x="6323408" y="5597600"/>
            <a:ext cx="1571224" cy="579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2</a:t>
            </a:r>
            <a:endParaRPr lang="sl-SI" dirty="0"/>
          </a:p>
        </p:txBody>
      </p:sp>
      <p:sp>
        <p:nvSpPr>
          <p:cNvPr id="17" name="Rectangle 16">
            <a:hlinkClick r:id="rId19" action="ppaction://hlinksldjump">
              <a:snd r:embed="rId17" name="wind.wav"/>
            </a:hlinkClick>
          </p:cNvPr>
          <p:cNvSpPr/>
          <p:nvPr/>
        </p:nvSpPr>
        <p:spPr>
          <a:xfrm>
            <a:off x="10491606" y="2809218"/>
            <a:ext cx="1571224" cy="579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4</a:t>
            </a:r>
            <a:endParaRPr lang="sl-SI" dirty="0"/>
          </a:p>
        </p:txBody>
      </p:sp>
      <p:sp>
        <p:nvSpPr>
          <p:cNvPr id="18" name="Rectangle 17">
            <a:hlinkClick r:id="rId20" action="ppaction://hlinksldjump">
              <a:snd r:embed="rId13" name="click.wav"/>
            </a:hlinkClick>
          </p:cNvPr>
          <p:cNvSpPr/>
          <p:nvPr/>
        </p:nvSpPr>
        <p:spPr>
          <a:xfrm>
            <a:off x="9744297" y="4824665"/>
            <a:ext cx="1571224" cy="579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a</a:t>
            </a:r>
            <a:endParaRPr lang="sl-SI" dirty="0"/>
          </a:p>
        </p:txBody>
      </p:sp>
      <p:sp>
        <p:nvSpPr>
          <p:cNvPr id="19" name="Rectangle 18">
            <a:hlinkClick r:id="rId21" action="ppaction://hlinksldjump">
              <a:snd r:embed="rId13" name="click.wav"/>
            </a:hlinkClick>
          </p:cNvPr>
          <p:cNvSpPr/>
          <p:nvPr/>
        </p:nvSpPr>
        <p:spPr>
          <a:xfrm>
            <a:off x="8767829" y="5819186"/>
            <a:ext cx="1571224" cy="579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b</a:t>
            </a:r>
            <a:endParaRPr lang="sl-SI" dirty="0"/>
          </a:p>
        </p:txBody>
      </p:sp>
      <p:sp>
        <p:nvSpPr>
          <p:cNvPr id="23" name="Rectangle 22">
            <a:hlinkClick r:id="rId22" action="ppaction://hlinksldjump">
              <a:snd r:embed="rId3" name="chimes.wav"/>
            </a:hlinkClick>
          </p:cNvPr>
          <p:cNvSpPr/>
          <p:nvPr/>
        </p:nvSpPr>
        <p:spPr>
          <a:xfrm>
            <a:off x="2117019" y="3630126"/>
            <a:ext cx="1422851" cy="5338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Č</a:t>
            </a:r>
            <a:endParaRPr lang="sl-SI" dirty="0"/>
          </a:p>
        </p:txBody>
      </p:sp>
      <p:sp>
        <p:nvSpPr>
          <p:cNvPr id="32" name="Rounded Rectangle 3"/>
          <p:cNvSpPr/>
          <p:nvPr/>
        </p:nvSpPr>
        <p:spPr>
          <a:xfrm>
            <a:off x="590281" y="4534891"/>
            <a:ext cx="2833352" cy="579549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dk1">
                  <a:tint val="84000"/>
                  <a:satMod val="16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Telesa vidimo, kadar so osvetljena</a:t>
            </a:r>
            <a:endParaRPr lang="sl-SI" b="1" dirty="0"/>
          </a:p>
        </p:txBody>
      </p:sp>
      <p:sp>
        <p:nvSpPr>
          <p:cNvPr id="33" name="Rounded Rectangle 3"/>
          <p:cNvSpPr/>
          <p:nvPr/>
        </p:nvSpPr>
        <p:spPr>
          <a:xfrm>
            <a:off x="4663076" y="2118069"/>
            <a:ext cx="2833352" cy="579549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dk1">
                  <a:tint val="84000"/>
                  <a:satMod val="16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Svetloba se od Lune odbija</a:t>
            </a:r>
            <a:endParaRPr lang="sl-SI" b="1" dirty="0"/>
          </a:p>
        </p:txBody>
      </p:sp>
      <p:sp>
        <p:nvSpPr>
          <p:cNvPr id="35" name="Rounded Rectangle 12"/>
          <p:cNvSpPr/>
          <p:nvPr/>
        </p:nvSpPr>
        <p:spPr>
          <a:xfrm>
            <a:off x="8727711" y="1815947"/>
            <a:ext cx="3065843" cy="759852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dk1">
                  <a:tint val="84000"/>
                  <a:satMod val="16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Gibanje živali in ljudi </a:t>
            </a:r>
            <a:endParaRPr lang="sl-SI" b="1" dirty="0"/>
          </a:p>
        </p:txBody>
      </p:sp>
      <p:sp>
        <p:nvSpPr>
          <p:cNvPr id="36" name="Rounded Rectangle 12"/>
          <p:cNvSpPr/>
          <p:nvPr/>
        </p:nvSpPr>
        <p:spPr>
          <a:xfrm>
            <a:off x="8935498" y="3817795"/>
            <a:ext cx="3065843" cy="759852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dk1">
                  <a:tint val="84000"/>
                  <a:satMod val="16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V prometu veljajo prometna pravila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5255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0672" y="97409"/>
            <a:ext cx="3698240" cy="5761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Sončev sistem A</a:t>
            </a:r>
            <a:endParaRPr lang="sl-SI" sz="2800" dirty="0"/>
          </a:p>
        </p:txBody>
      </p:sp>
      <p:sp>
        <p:nvSpPr>
          <p:cNvPr id="6" name="Rectangle 5"/>
          <p:cNvSpPr/>
          <p:nvPr/>
        </p:nvSpPr>
        <p:spPr>
          <a:xfrm>
            <a:off x="4778062" y="3773510"/>
            <a:ext cx="3133113" cy="1146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avokotnik 16"/>
          <p:cNvSpPr/>
          <p:nvPr/>
        </p:nvSpPr>
        <p:spPr>
          <a:xfrm>
            <a:off x="896415" y="782221"/>
            <a:ext cx="5375189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Zakaj </a:t>
            </a: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življenje le na Zemlji? 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Pravokotnik 17"/>
          <p:cNvSpPr/>
          <p:nvPr/>
        </p:nvSpPr>
        <p:spPr>
          <a:xfrm>
            <a:off x="888643" y="3733019"/>
            <a:ext cx="6957354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Kateri </a:t>
            </a: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planeti so v Sončevem sistemu? 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Pravokotnik 18"/>
          <p:cNvSpPr/>
          <p:nvPr/>
        </p:nvSpPr>
        <p:spPr>
          <a:xfrm>
            <a:off x="932607" y="5329076"/>
            <a:ext cx="8731878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Koliko </a:t>
            </a: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časa potrebuje Zemlja za pot okoli Sonca? 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932607" y="1337735"/>
            <a:ext cx="10859900" cy="2375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Življenje je le na Zemlji zato: 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ker je oddaljenost od Sonca ravno pravšnja za ustrezne pogoje za življenje (nikoli ni prevroče ali premrzlo za življenje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ker ima 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Zemlja tekočo </a:t>
            </a: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vodo, 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ima </a:t>
            </a: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ozračje, ki omogoča življenje.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1045847" y="4364531"/>
            <a:ext cx="1059754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Sončevem sistemu so Merkur</a:t>
            </a: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Venera, Zemlja, Mars, Jupiter, Saturn, Uran, Neptun.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080471" y="5859221"/>
            <a:ext cx="8803757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Zemlja za pot okoli Sonca potrebuje 1 leto (365 dni in 6 ur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Earth Day Environment GIF - EarthDay Earth Environment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86" y="131617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asisnetwork Sun GIF - Oasisnetwork Sun Planets 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009" y="3153058"/>
            <a:ext cx="20955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51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0262" y="365761"/>
            <a:ext cx="3878217" cy="7578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Sončev sistem B</a:t>
            </a:r>
            <a:endParaRPr lang="sl-SI" sz="2800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/>
          <p:cNvSpPr/>
          <p:nvPr/>
        </p:nvSpPr>
        <p:spPr>
          <a:xfrm>
            <a:off x="957967" y="5450452"/>
            <a:ext cx="9671237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</a:t>
            </a: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imenujemo svetli del dneva ob </a:t>
            </a:r>
            <a:r>
              <a:rPr lang="sl-SI" sz="28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Sončnem </a:t>
            </a: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vzhodu?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957967" y="3155030"/>
            <a:ext cx="4576894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Zakaj </a:t>
            </a: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imamo dan in noč? 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957967" y="1204698"/>
            <a:ext cx="6994222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 je prestopno leto in zakaj se zgodi? </a:t>
            </a:r>
            <a:endParaRPr lang="sl-SI" sz="2800" b="1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957967" y="3699652"/>
            <a:ext cx="10824386" cy="175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 in noč imamo zato, ker se Zemlja </a:t>
            </a: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vrti okoli svoje osi. Za en obrat potrebuje 24 ur. Sonce osvetljuje površino Zemlje le iz ene smeri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Polovica Zemlje, ki je obrnjena stran od Sonca je temna. Takrat je noč. </a:t>
            </a:r>
          </a:p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Druga polovica pa je obrnjena proti Soncu in na njej je dan.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044633" y="6076181"/>
            <a:ext cx="7750391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Svetli del dneva ob Sončnem vzhodu imenujemo SVIT.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are Tree Media Btm Sticker - Bare Tree Media Btm Night Shift Sticke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547" y="1702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957967" y="1862703"/>
            <a:ext cx="10511222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Prestopno leto se zgodi vsake 4 leta. Takrat ima februar 1 dan več – 29 dni. 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Nastane zato, Ker Zemlja za pot okoli Sonca porabi malce več kot 365 dni. V štirih letih dobimo ravno en dan več. Tisto leto ima 366 dni. 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9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608" y="399245"/>
            <a:ext cx="4150432" cy="6573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Sončev sistem C</a:t>
            </a:r>
            <a:endParaRPr lang="sl-SI" sz="2800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/>
          <p:cNvSpPr/>
          <p:nvPr/>
        </p:nvSpPr>
        <p:spPr>
          <a:xfrm>
            <a:off x="966100" y="1441142"/>
            <a:ext cx="8613255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</a:t>
            </a: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imenujemo del dneva preden Sonce zaide? </a:t>
            </a:r>
            <a:endParaRPr lang="sl-SI" sz="2800" b="1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967703" y="2862587"/>
            <a:ext cx="7135287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Zakaj </a:t>
            </a: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nam zdi, da se Sonce premika? 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040444" y="4585996"/>
            <a:ext cx="5019323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Zakaj </a:t>
            </a: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pojavijo letni časi? 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966100" y="2071597"/>
            <a:ext cx="7136890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dneva preden Sonce zaide imenujemo MRAK.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1040444" y="3548025"/>
            <a:ext cx="1029811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se Sonce premika se nam zdi, ker Zemlja kroži okoli Sonca in se vrti okoli svoje osi.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1040444" y="5210474"/>
            <a:ext cx="10119911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Letni časi se pojavijo zato, ker se Zemlja vrti okoli Sonca in okoli svoje osi, ki je nagnjena. Na Zemljini poti so različni deli njenega površja različno osvetljeni.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Africa Sunset GIF - Sunset Nature Africa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837" y="646928"/>
            <a:ext cx="20955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68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7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Rectangle 4"/>
          <p:cNvSpPr/>
          <p:nvPr/>
        </p:nvSpPr>
        <p:spPr>
          <a:xfrm>
            <a:off x="203853" y="386182"/>
            <a:ext cx="4185267" cy="7633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/>
              <a:t>Sončev sistem Č</a:t>
            </a:r>
          </a:p>
        </p:txBody>
      </p:sp>
      <p:sp>
        <p:nvSpPr>
          <p:cNvPr id="2" name="Pravokotnik 1"/>
          <p:cNvSpPr/>
          <p:nvPr/>
        </p:nvSpPr>
        <p:spPr>
          <a:xfrm>
            <a:off x="966650" y="2552095"/>
            <a:ext cx="11181806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Razloži kaj je prisojna in kaj osojna stran? </a:t>
            </a:r>
            <a:endParaRPr lang="sl-SI" sz="2800" b="1" dirty="0" smtClean="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888643" y="1163699"/>
            <a:ext cx="10772503" cy="5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Kdaj sta dan in noč enako dolga in kako rečemo temu pojavu? </a:t>
            </a:r>
            <a:endParaRPr lang="sl-SI" sz="2800" b="1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966650" y="3057813"/>
            <a:ext cx="11225350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Sončna svetloba različno osvetljuje površje in ga pri tem tudi segreva. Južna pobočja so sončna, saj so osvetljena večji del dneva, zato so gosteje porasla. 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Severna, osojna 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pobočja, </a:t>
            </a: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pogosto neporasla, s skalnimi stenami in melišči.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966650" y="1669417"/>
            <a:ext cx="992777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 in noč sta enako dolga spomladi in jeseni. Temu pojavu rečemo ENAKONOČJE ali ekvinokcij.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Good Night GIF - LoudHouse LoudHouseSeries GoodMorning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273" y="76460"/>
            <a:ext cx="20955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891848" y="4438256"/>
            <a:ext cx="112566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kateri strani </a:t>
            </a:r>
            <a:r>
              <a:rPr lang="sl-SI" sz="24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(glede na prisojno in osojno stran) je bolje </a:t>
            </a:r>
            <a:r>
              <a:rPr lang="sl-SI" sz="24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narediti </a:t>
            </a:r>
            <a:r>
              <a:rPr lang="sl-SI" sz="24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smučišče</a:t>
            </a:r>
          </a:p>
          <a:p>
            <a:r>
              <a:rPr lang="sl-SI" sz="24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kje je bolje imeti vinograd?</a:t>
            </a:r>
            <a:endParaRPr lang="sl-SI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966649" y="5299556"/>
            <a:ext cx="10842173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Smučišče je bolje narediti na severni, osojni strani, ker se sneg dlje časa obdrži. Vinograd pa je bolje imeti na južni, prisojni strani, saj rastline za rast potrebujejo veliko svetlobe.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5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611" y="236871"/>
            <a:ext cx="6985072" cy="9283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/>
              <a:t>Telesa vidimo, kadar so osvetljena</a:t>
            </a:r>
          </a:p>
          <a:p>
            <a:pPr algn="ctr"/>
            <a:r>
              <a:rPr lang="sl-SI" sz="2800" dirty="0" smtClean="0"/>
              <a:t>D</a:t>
            </a:r>
            <a:endParaRPr lang="sl-SI" sz="2800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ravokotnik 1"/>
          <p:cNvSpPr/>
          <p:nvPr/>
        </p:nvSpPr>
        <p:spPr>
          <a:xfrm>
            <a:off x="888642" y="1308121"/>
            <a:ext cx="8581927" cy="5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Kdaj </a:t>
            </a: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vidimo predmete? 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888642" y="3852611"/>
            <a:ext cx="6559809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Naštej </a:t>
            </a: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l-SI" sz="28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naravna </a:t>
            </a: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3</a:t>
            </a:r>
            <a:r>
              <a:rPr lang="sl-SI" sz="28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umetna svetila.</a:t>
            </a:r>
            <a:r>
              <a:rPr lang="sl-SI" sz="2800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l-SI" sz="28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888642" y="2320242"/>
            <a:ext cx="9474068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Skozi </a:t>
            </a: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katere snovi svetloba delno ali v celoti prehaja? 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888642" y="1823682"/>
            <a:ext cx="963131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Predmete vidimo kadar so osvetljeni z naravnimi ali umetnimi svetili.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888642" y="2910160"/>
            <a:ext cx="10058031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Delno svetloba prehaja skozi prosojne snovi, 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celoti </a:t>
            </a: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 skozi prozorne snovi (steklo, voda, plastična folija). 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966650" y="4391810"/>
            <a:ext cx="7550331" cy="96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Naravna: Sonce, strela, zadki kresničk. 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Umetna: bakla, svetilka, žarnica.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966650" y="5357202"/>
            <a:ext cx="7098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Skozi katere snovi svetloba ne prehaja? </a:t>
            </a:r>
            <a:endParaRPr lang="sl-SI" sz="2800" b="1" dirty="0">
              <a:solidFill>
                <a:srgbClr val="000099"/>
              </a:solidFill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966650" y="5933898"/>
            <a:ext cx="8040984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Svetloba ne prehaja skozi kovino, les, kamen, 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plastiko </a:t>
            </a: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andle Light GIF - Candle Light Flame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5" y="3474330"/>
            <a:ext cx="20955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6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607" y="399245"/>
            <a:ext cx="6852993" cy="12621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/>
              <a:t>Telesa vidimo, kadar so </a:t>
            </a:r>
            <a:r>
              <a:rPr lang="sl-SI" sz="2800" dirty="0" smtClean="0"/>
              <a:t>osvetljena </a:t>
            </a:r>
          </a:p>
          <a:p>
            <a:pPr algn="ctr"/>
            <a:r>
              <a:rPr lang="sl-SI" sz="2800" dirty="0" smtClean="0"/>
              <a:t>E</a:t>
            </a:r>
            <a:endParaRPr lang="sl-SI" sz="2800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/>
          <p:cNvSpPr/>
          <p:nvPr/>
        </p:nvSpPr>
        <p:spPr>
          <a:xfrm>
            <a:off x="925878" y="1727996"/>
            <a:ext cx="3863558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Kdaj nastane senca? 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925878" y="3057066"/>
            <a:ext cx="8751114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 se zgodi s senco, če oviro približamo svetilu? 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925878" y="4124526"/>
            <a:ext cx="9134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Dolžina sence se čez dan spreminja. </a:t>
            </a:r>
            <a:r>
              <a:rPr lang="sl-SI" sz="28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Kako in zakaj</a:t>
            </a: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? </a:t>
            </a:r>
            <a:endParaRPr lang="sl-SI" sz="2800" b="1" dirty="0">
              <a:solidFill>
                <a:srgbClr val="000099"/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070602" y="6007994"/>
            <a:ext cx="1135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800" dirty="0"/>
          </a:p>
        </p:txBody>
      </p:sp>
      <p:sp>
        <p:nvSpPr>
          <p:cNvPr id="7" name="Pravokotnik 6"/>
          <p:cNvSpPr/>
          <p:nvPr/>
        </p:nvSpPr>
        <p:spPr>
          <a:xfrm>
            <a:off x="925878" y="2174388"/>
            <a:ext cx="10206077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Senca nastane kadar osvetlimo predmete, ki niso 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prosojni 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oz.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ence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nastanejo za predmeti, ki ne prepuščajo svetlobe. 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sl-SI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925878" y="3616924"/>
            <a:ext cx="6930102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 oviro približamo svetilu, senca postane večja.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925878" y="4598250"/>
            <a:ext cx="110484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Dolžina sence se spreminja. Ker se </a:t>
            </a: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spreminja položaj 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Sonca </a:t>
            </a: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nebu. Zjutraj je nizko na obzorju. Sončna svetloba na predmete sveti s strani. Senca se razpotegne po tleh in je daljša. 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Sredi </a:t>
            </a: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dneva je sonce 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najvišje na nebu. Svetloba </a:t>
            </a: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 naravnost na nas, zato je senca 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kratka</a:t>
            </a: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Na koncu dneva pada 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svetloba </a:t>
            </a: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 kotom in prihaja s strani, zato je senca dolga.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and Sweet GIF - Hand Sweet Shadow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359" y="284892"/>
            <a:ext cx="20955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alking Shadow GIF - Walking Walk Shadow 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380" y="2993036"/>
            <a:ext cx="20955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46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6733" y="82600"/>
            <a:ext cx="5491553" cy="12621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/>
              <a:t>Svetloba se od Lune </a:t>
            </a:r>
            <a:r>
              <a:rPr lang="sl-SI" sz="2800" dirty="0" smtClean="0"/>
              <a:t>odbija</a:t>
            </a:r>
          </a:p>
          <a:p>
            <a:pPr algn="ctr"/>
            <a:r>
              <a:rPr lang="sl-SI" sz="2800" dirty="0"/>
              <a:t>F</a:t>
            </a: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ravokotnik 1"/>
          <p:cNvSpPr/>
          <p:nvPr/>
        </p:nvSpPr>
        <p:spPr>
          <a:xfrm>
            <a:off x="715760" y="1313241"/>
            <a:ext cx="8989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Kateri </a:t>
            </a: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je edini naravni satelit, ki kroži okoli Zemlje? </a:t>
            </a:r>
            <a:endParaRPr lang="sl-SI" sz="2800" b="1" dirty="0">
              <a:solidFill>
                <a:srgbClr val="000099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715760" y="3302071"/>
            <a:ext cx="1164774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Zakaj L</a:t>
            </a:r>
            <a:r>
              <a:rPr lang="sl-SI" sz="28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uno </a:t>
            </a: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vidimo različno </a:t>
            </a:r>
            <a:r>
              <a:rPr lang="sl-SI" sz="28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osvetljeno? Kako ta pojav imenujemo? 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813544" y="5310025"/>
            <a:ext cx="3560590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Naštej lunine mene.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764652" y="2340389"/>
            <a:ext cx="3658374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Zakaj Luno vidimo? </a:t>
            </a:r>
            <a:endParaRPr lang="sl-SI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715760" y="1825701"/>
            <a:ext cx="6981398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Edini naravni satelit, ki kroži okoli Zemlje je Luna.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764652" y="3824058"/>
            <a:ext cx="10552889" cy="152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Luno vidimo različno osvetljeno zato, ker Sonce osvetljuje različne dele Lune. </a:t>
            </a:r>
            <a:r>
              <a:rPr lang="sl-SI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Kadar vidimo osvetljeno celotno površino </a:t>
            </a:r>
            <a:r>
              <a:rPr lang="sl-SI" sz="2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Lune</a:t>
            </a:r>
            <a:r>
              <a:rPr lang="sl-SI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ki je obrnjena proti nam, pravimo, da je Luna polna. Ko je celotna površina </a:t>
            </a:r>
            <a:r>
              <a:rPr lang="sl-SI" sz="2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neosvetljena </a:t>
            </a:r>
            <a:r>
              <a:rPr lang="sl-SI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pravimo, da je </a:t>
            </a:r>
            <a:r>
              <a:rPr lang="sl-SI" sz="2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prazna</a:t>
            </a:r>
            <a:r>
              <a:rPr lang="sl-SI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l-SI" sz="2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Takrat nastanejo Lunine mene. </a:t>
            </a:r>
            <a:endParaRPr lang="sl-S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715760" y="2821355"/>
            <a:ext cx="10953727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Luno vidimo, ker jo osvetljuje Sonce in se svetloba odbija od nje.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888643" y="5816305"/>
            <a:ext cx="11198854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Lunine mene 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prazna </a:t>
            </a: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luna (mlaj)  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prvi </a:t>
            </a: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krajec, polna luna (ščip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in </a:t>
            </a: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zadnji krajec.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Moon Luna Sticker - Moon Luna Ciclo Lunare Sticke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255" y="2101140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38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Rezina">
  <a:themeElements>
    <a:clrScheme name="Rezin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Rezin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zin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2954</TotalTime>
  <Words>1685</Words>
  <Application>Microsoft Office PowerPoint</Application>
  <PresentationFormat>Širokozaslonsko</PresentationFormat>
  <Paragraphs>162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3</vt:lpstr>
      <vt:lpstr>Rezina</vt:lpstr>
      <vt:lpstr> Preverjanje  znanja  NIT</vt:lpstr>
      <vt:lpstr>UČNE VSEBINE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MATEMATIČNI KVIZ za 4. razred</dc:title>
  <dc:creator>Windows User</dc:creator>
  <cp:lastModifiedBy>Desi</cp:lastModifiedBy>
  <cp:revision>98</cp:revision>
  <dcterms:created xsi:type="dcterms:W3CDTF">2018-10-01T20:51:16Z</dcterms:created>
  <dcterms:modified xsi:type="dcterms:W3CDTF">2021-01-25T18:29:45Z</dcterms:modified>
</cp:coreProperties>
</file>