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69" r:id="rId3"/>
    <p:sldId id="259" r:id="rId4"/>
    <p:sldId id="270" r:id="rId5"/>
    <p:sldId id="272" r:id="rId6"/>
    <p:sldId id="262" r:id="rId7"/>
    <p:sldId id="273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58" r:id="rId19"/>
  </p:sldIdLst>
  <p:sldSz cx="12188825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orient="horz" pos="1152">
          <p15:clr>
            <a:srgbClr val="A4A3A4"/>
          </p15:clr>
        </p15:guide>
        <p15:guide id="5" orient="horz" pos="3360">
          <p15:clr>
            <a:srgbClr val="A4A3A4"/>
          </p15:clr>
        </p15:guide>
        <p15:guide id="6" orient="horz" pos="3072">
          <p15:clr>
            <a:srgbClr val="A4A3A4"/>
          </p15:clr>
        </p15:guide>
        <p15:guide id="7" orient="horz" pos="864">
          <p15:clr>
            <a:srgbClr val="A4A3A4"/>
          </p15:clr>
        </p15:guide>
        <p15:guide id="8" orient="horz" pos="528">
          <p15:clr>
            <a:srgbClr val="A4A3A4"/>
          </p15:clr>
        </p15:guide>
        <p15:guide id="9" orient="horz" pos="2784">
          <p15:clr>
            <a:srgbClr val="A4A3A4"/>
          </p15:clr>
        </p15:guide>
        <p15:guide id="10" pos="3839">
          <p15:clr>
            <a:srgbClr val="A4A3A4"/>
          </p15:clr>
        </p15:guide>
        <p15:guide id="11" pos="959">
          <p15:clr>
            <a:srgbClr val="A4A3A4"/>
          </p15:clr>
        </p15:guide>
        <p15:guide id="12" pos="7007">
          <p15:clr>
            <a:srgbClr val="A4A3A4"/>
          </p15:clr>
        </p15:guide>
        <p15:guide id="13" pos="6719">
          <p15:clr>
            <a:srgbClr val="A4A3A4"/>
          </p15:clr>
        </p15:guide>
        <p15:guide id="14" pos="6143">
          <p15:clr>
            <a:srgbClr val="A4A3A4"/>
          </p15:clr>
        </p15:guide>
        <p15:guide id="15" pos="3983">
          <p15:clr>
            <a:srgbClr val="A4A3A4"/>
          </p15:clr>
        </p15:guide>
        <p15:guide id="16" pos="527">
          <p15:clr>
            <a:srgbClr val="A4A3A4"/>
          </p15:clr>
        </p15:guide>
        <p15:guide id="17" pos="715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Brez sloga, brez mrež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rez sloga, mreža tabele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8" d="100"/>
          <a:sy n="88" d="100"/>
        </p:scale>
        <p:origin x="494" y="62"/>
      </p:cViewPr>
      <p:guideLst>
        <p:guide orient="horz" pos="2160"/>
        <p:guide orient="horz" pos="1008"/>
        <p:guide orient="horz" pos="3792"/>
        <p:guide orient="horz" pos="1152"/>
        <p:guide orient="horz" pos="3360"/>
        <p:guide orient="horz" pos="3072"/>
        <p:guide orient="horz" pos="864"/>
        <p:guide orient="horz" pos="528"/>
        <p:guide orient="horz" pos="2784"/>
        <p:guide pos="3839"/>
        <p:guide pos="959"/>
        <p:guide pos="7007"/>
        <p:guide pos="6719"/>
        <p:guide pos="6143"/>
        <p:guide pos="3983"/>
        <p:guide pos="527"/>
        <p:guide pos="715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7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B121238-2A2E-4BF8-9506-2CB4BFF92196}" type="datetime1">
              <a:rPr lang="sl-SI" smtClean="0"/>
              <a:t>24. 03. 2021</a:t>
            </a:fld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C119DBA-4540-49B3-8FA9-6259387ECF9E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876198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E68F9C3-09FC-44A9-A2FC-0A679849CC11}" type="datetime1">
              <a:rPr lang="sl-SI" noProof="0" smtClean="0"/>
              <a:t>24. 03. 2021</a:t>
            </a:fld>
            <a:endParaRPr lang="sl-SI" noProof="0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noProof="0" dirty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noProof="0" dirty="0" smtClean="0"/>
              <a:t>Uredite sloge besedila matrice</a:t>
            </a:r>
          </a:p>
          <a:p>
            <a:pPr lvl="1" rtl="0"/>
            <a:r>
              <a:rPr lang="sl-SI" noProof="0" dirty="0" smtClean="0"/>
              <a:t>Druga raven</a:t>
            </a:r>
          </a:p>
          <a:p>
            <a:pPr lvl="2" rtl="0"/>
            <a:r>
              <a:rPr lang="sl-SI" noProof="0" dirty="0" smtClean="0"/>
              <a:t>Tretja raven</a:t>
            </a:r>
          </a:p>
          <a:p>
            <a:pPr lvl="3" rtl="0"/>
            <a:r>
              <a:rPr lang="sl-SI" noProof="0" dirty="0" smtClean="0"/>
              <a:t>Četrta raven</a:t>
            </a:r>
          </a:p>
          <a:p>
            <a:pPr lvl="4" rtl="0"/>
            <a:r>
              <a:rPr lang="sl-SI" noProof="0" dirty="0" smtClean="0"/>
              <a:t>Peta raven</a:t>
            </a:r>
            <a:endParaRPr lang="sl-SI" noProof="0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3B36274-F2B9-4C45-BBB4-0EDF4CD651A7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1476885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sl-SI" smtClean="0"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45023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sl-SI" noProof="0" smtClean="0"/>
              <a:t>10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816744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sl-SI" noProof="0" smtClean="0"/>
              <a:t>11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838309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sl-SI" noProof="0" smtClean="0"/>
              <a:t>12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369400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sl-SI" noProof="0" smtClean="0"/>
              <a:t>13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777521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sl-SI" noProof="0" smtClean="0"/>
              <a:t>14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3138470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sl-SI" noProof="0" smtClean="0"/>
              <a:t>15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916851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sl-SI" noProof="0" smtClean="0"/>
              <a:t>16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7134817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sl-SI" noProof="0" smtClean="0"/>
              <a:t>17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617878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sl-SI" smtClean="0"/>
              <a:t>18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056130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sl-SI" smtClean="0"/>
              <a:t>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8656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sl-SI" smtClean="0"/>
              <a:t>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5466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sl-SI" smtClean="0"/>
              <a:t>4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820523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sl-SI" smtClean="0"/>
              <a:t>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64090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3B36274-F2B9-4C45-BBB4-0EDF4CD651A7}" type="slidenum">
              <a:rPr lang="sl-SI" smtClean="0"/>
              <a:t>6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89152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sl-SI" noProof="0" smtClean="0"/>
              <a:t>7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166289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sl-SI" noProof="0" smtClean="0"/>
              <a:t>8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821186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3B36274-F2B9-4C45-BBB4-0EDF4CD651A7}" type="slidenum">
              <a:rPr lang="sl-SI" noProof="0" smtClean="0"/>
              <a:t>9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972174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2413" y="1371600"/>
            <a:ext cx="9144000" cy="3505200"/>
          </a:xfrm>
        </p:spPr>
        <p:txBody>
          <a:bodyPr rtlCol="0">
            <a:noAutofit/>
          </a:bodyPr>
          <a:lstStyle>
            <a:lvl1pPr rtl="0">
              <a:defRPr sz="7200"/>
            </a:lvl1pPr>
          </a:lstStyle>
          <a:p>
            <a:pPr rtl="0"/>
            <a:r>
              <a:rPr lang="sl-SI" noProof="0" smtClean="0"/>
              <a:t>Uredite slog naslova matrice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413" y="4953000"/>
            <a:ext cx="8229600" cy="10668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l-SI" smtClean="0"/>
              <a:t>Kliknite, da uredite slog podnaslova matrice</a:t>
            </a:r>
            <a:endParaRPr lang="sl-SI" dirty="0"/>
          </a:p>
        </p:txBody>
      </p:sp>
      <p:sp>
        <p:nvSpPr>
          <p:cNvPr id="5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A8B78C-7FC2-431E-BDA7-5C979972A0E8}" type="datetime1">
              <a:rPr lang="sl-SI" smtClean="0"/>
              <a:t>24. 03. 2021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5686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5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C1F6A6-511F-4941-9484-266C48C761A2}" type="datetime1">
              <a:rPr lang="sl-SI" smtClean="0"/>
              <a:t>24. 03. 2021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4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9752012" y="533400"/>
            <a:ext cx="1371600" cy="5592764"/>
          </a:xfrm>
        </p:spPr>
        <p:txBody>
          <a:bodyPr vert="eaVert" rtlCol="0"/>
          <a:lstStyle/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1522411" y="533400"/>
            <a:ext cx="8077201" cy="5592764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5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BC5C19C-396B-4EA8-A609-34005A7F60FD}" type="datetime1">
              <a:rPr lang="sl-SI" smtClean="0"/>
              <a:t>24. 03. 2021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50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noProof="0" smtClean="0"/>
              <a:t>Uredite slog naslova matrice</a:t>
            </a:r>
            <a:endParaRPr lang="sl-SI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  <a:lvl5pPr>
              <a:defRPr/>
            </a:lvl5pPr>
            <a:lvl6pPr>
              <a:defRPr baseline="0"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dirty="0"/>
          </a:p>
        </p:txBody>
      </p:sp>
      <p:sp>
        <p:nvSpPr>
          <p:cNvPr id="5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8D79EE3-80D4-4EDE-8DA2-C3D02ED69FDF}" type="datetime1">
              <a:rPr lang="sl-SI" smtClean="0"/>
              <a:t>24. 03. 2021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994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414" y="2514601"/>
            <a:ext cx="9144000" cy="2819400"/>
          </a:xfrm>
        </p:spPr>
        <p:txBody>
          <a:bodyPr rtlCol="0" anchor="b">
            <a:noAutofit/>
          </a:bodyPr>
          <a:lstStyle>
            <a:lvl1pPr algn="l">
              <a:defRPr sz="6600" b="0" i="0" cap="none" baseline="0"/>
            </a:lvl1pPr>
          </a:lstStyle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2413" y="990600"/>
            <a:ext cx="8229600" cy="1143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176C581-6BA9-4946-9904-15D0F56026F4}" type="datetime1">
              <a:rPr lang="sl-SI" smtClean="0"/>
              <a:t>24. 03. 2021</a:t>
            </a:fld>
            <a:endParaRPr lang="sl-SI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0699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noProof="0" smtClean="0"/>
              <a:t>Uredite slog naslova matrice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475412" y="1828800"/>
            <a:ext cx="4648201" cy="41910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6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5" name="Označba mesta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6DE00F-47BF-4964-A6E7-2BAE3120BB3A}" type="datetime1">
              <a:rPr lang="sl-SI" smtClean="0"/>
              <a:t>24. 03. 2021</a:t>
            </a:fld>
            <a:endParaRPr lang="sl-SI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sl-SI" smtClean="0"/>
              <a:t>‹#›</a:t>
            </a:fld>
            <a:endParaRPr lang="sl-SI" dirty="0"/>
          </a:p>
        </p:txBody>
      </p:sp>
      <p:sp>
        <p:nvSpPr>
          <p:cNvPr id="8" name="Označba mesta za vsebino 2"/>
          <p:cNvSpPr>
            <a:spLocks noGrp="1"/>
          </p:cNvSpPr>
          <p:nvPr>
            <p:ph sz="half" idx="1"/>
          </p:nvPr>
        </p:nvSpPr>
        <p:spPr>
          <a:xfrm>
            <a:off x="1522414" y="1828800"/>
            <a:ext cx="4645152" cy="4191000"/>
          </a:xfrm>
        </p:spPr>
        <p:txBody>
          <a:bodyPr rtlCol="0">
            <a:normAutofit/>
          </a:bodyPr>
          <a:lstStyle>
            <a:lvl1pPr rtl="0"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7697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522414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 baseline="0"/>
            </a:lvl6pPr>
            <a:lvl7pPr>
              <a:defRPr sz="1400" baseline="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478462" y="1828800"/>
            <a:ext cx="46451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478462" y="2667000"/>
            <a:ext cx="4645152" cy="3352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8" name="Označba mesta za nogo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7" name="Označba mesta za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DE5068-D9BF-4236-80CB-5D6206A7169D}" type="datetime1">
              <a:rPr lang="sl-SI" smtClean="0"/>
              <a:t>24. 03. 2021</a:t>
            </a:fld>
            <a:endParaRPr lang="sl-SI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0123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4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3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45026D-5445-41A4-BA76-2A05A36E49C1}" type="datetime1">
              <a:rPr lang="sl-SI" smtClean="0"/>
              <a:t>24. 03. 2021</a:t>
            </a:fld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557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za nogo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2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356B97-CCC9-4FE9-9943-855795F20099}" type="datetime1">
              <a:rPr lang="sl-SI" smtClean="0"/>
              <a:t>24. 03. 2021</a:t>
            </a:fld>
            <a:endParaRPr lang="sl-SI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5201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sebina z naslovom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značba mesta vsebine 3"/>
          <p:cNvSpPr>
            <a:spLocks noGrp="1"/>
          </p:cNvSpPr>
          <p:nvPr>
            <p:ph idx="1"/>
          </p:nvPr>
        </p:nvSpPr>
        <p:spPr>
          <a:xfrm>
            <a:off x="5180012" y="838200"/>
            <a:ext cx="6172201" cy="5181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sl-SI" smtClean="0"/>
              <a:t>Uredite sloge besedila matrice</a:t>
            </a:r>
          </a:p>
          <a:p>
            <a:pPr lvl="1" rtl="0"/>
            <a:r>
              <a:rPr lang="sl-SI" smtClean="0"/>
              <a:t>Druga raven</a:t>
            </a:r>
          </a:p>
          <a:p>
            <a:pPr lvl="2" rtl="0"/>
            <a:r>
              <a:rPr lang="sl-SI" smtClean="0"/>
              <a:t>Tretja raven</a:t>
            </a:r>
          </a:p>
          <a:p>
            <a:pPr lvl="3" rtl="0"/>
            <a:r>
              <a:rPr lang="sl-SI" smtClean="0"/>
              <a:t>Četrta raven</a:t>
            </a:r>
          </a:p>
          <a:p>
            <a:pPr lvl="4" rtl="0"/>
            <a:r>
              <a:rPr lang="sl-SI" smtClean="0"/>
              <a:t>Peta raven</a:t>
            </a:r>
            <a:endParaRPr lang="sl-SI" dirty="0"/>
          </a:p>
        </p:txBody>
      </p:sp>
      <p:sp>
        <p:nvSpPr>
          <p:cNvPr id="9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8" name="Označba mesta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FF4D3E-2022-44C5-BC7D-F12D07CCCDBA}" type="datetime1">
              <a:rPr lang="sl-SI" smtClean="0"/>
              <a:t>24. 03. 2021</a:t>
            </a:fld>
            <a:endParaRPr lang="sl-SI" dirty="0"/>
          </a:p>
        </p:txBody>
      </p:sp>
      <p:sp>
        <p:nvSpPr>
          <p:cNvPr id="10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5137D0E-4A4F-4307-8994-C1891D747D59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1" name="Označba mesta besedila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 rtl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0182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ka z napisom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6613" y="2590800"/>
            <a:ext cx="3276599" cy="1924050"/>
          </a:xfrm>
        </p:spPr>
        <p:txBody>
          <a:bodyPr rtlCol="0" anchor="b">
            <a:normAutofit/>
          </a:bodyPr>
          <a:lstStyle>
            <a:lvl1pPr algn="l">
              <a:defRPr sz="3200" b="0"/>
            </a:lvl1pPr>
          </a:lstStyle>
          <a:p>
            <a:pPr rtl="0"/>
            <a:r>
              <a:rPr lang="sl-SI" smtClean="0"/>
              <a:t>Uredite slog naslova matrice</a:t>
            </a:r>
            <a:endParaRPr lang="sl-SI" dirty="0"/>
          </a:p>
        </p:txBody>
      </p:sp>
      <p:sp>
        <p:nvSpPr>
          <p:cNvPr id="3" name="Označba mesta za sliko 3"/>
          <p:cNvSpPr>
            <a:spLocks noGrp="1"/>
          </p:cNvSpPr>
          <p:nvPr>
            <p:ph type="pic" idx="1"/>
          </p:nvPr>
        </p:nvSpPr>
        <p:spPr>
          <a:xfrm>
            <a:off x="5484812" y="836610"/>
            <a:ext cx="5867401" cy="518319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smtClean="0"/>
              <a:t>Kliknite ikono, če želite dodati sliko</a:t>
            </a:r>
            <a:endParaRPr lang="sl-SI" dirty="0"/>
          </a:p>
        </p:txBody>
      </p:sp>
      <p:pic>
        <p:nvPicPr>
          <p:cNvPr id="9" name="Slika 4" descr="Prazna označba mesta za dodajanje slike. Kliknite označbo mesta in izberite sliko, ki jo želite dodati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3812" y="458787"/>
            <a:ext cx="6626225" cy="5938837"/>
          </a:xfrm>
          <a:prstGeom prst="rect">
            <a:avLst/>
          </a:prstGeom>
          <a:noFill/>
          <a:ln>
            <a:noFill/>
          </a:ln>
          <a:effectLst>
            <a:outerShdw blurRad="292100" algn="ctr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značba mesta besedila 2"/>
          <p:cNvSpPr>
            <a:spLocks noGrp="1"/>
          </p:cNvSpPr>
          <p:nvPr>
            <p:ph type="body" sz="half" idx="2"/>
          </p:nvPr>
        </p:nvSpPr>
        <p:spPr>
          <a:xfrm>
            <a:off x="836613" y="4648200"/>
            <a:ext cx="3276599" cy="1371600"/>
          </a:xfrm>
        </p:spPr>
        <p:txBody>
          <a:bodyPr rtlCol="0">
            <a:normAutofit/>
          </a:bodyPr>
          <a:lstStyle>
            <a:lvl1pPr marL="0" indent="0" rtl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smtClean="0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2446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522414" y="5334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l-SI" noProof="0" dirty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22414" y="1828800"/>
            <a:ext cx="96012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noProof="0" dirty="0" smtClean="0"/>
              <a:t>Uredite sloge besedila matrice</a:t>
            </a:r>
          </a:p>
          <a:p>
            <a:pPr lvl="1" rtl="0"/>
            <a:r>
              <a:rPr lang="sl-SI" noProof="0" dirty="0" smtClean="0"/>
              <a:t>Druga raven</a:t>
            </a:r>
          </a:p>
          <a:p>
            <a:pPr lvl="2" rtl="0"/>
            <a:r>
              <a:rPr lang="sl-SI" noProof="0" dirty="0" smtClean="0"/>
              <a:t>Tretja raven</a:t>
            </a:r>
          </a:p>
          <a:p>
            <a:pPr lvl="3" rtl="0"/>
            <a:r>
              <a:rPr lang="sl-SI" noProof="0" dirty="0" smtClean="0"/>
              <a:t>Četrta raven</a:t>
            </a:r>
          </a:p>
          <a:p>
            <a:pPr lvl="4" rtl="0"/>
            <a:r>
              <a:rPr lang="sl-SI" noProof="0" dirty="0" smtClean="0"/>
              <a:t>Peta raven</a:t>
            </a:r>
          </a:p>
          <a:p>
            <a:pPr lvl="5" rtl="0"/>
            <a:r>
              <a:rPr lang="sl-SI" noProof="0" dirty="0" smtClean="0"/>
              <a:t>Šesta raven</a:t>
            </a:r>
          </a:p>
          <a:p>
            <a:pPr lvl="6" rtl="0"/>
            <a:r>
              <a:rPr lang="sl-SI" noProof="0" dirty="0" smtClean="0"/>
              <a:t>Sedma raven</a:t>
            </a:r>
          </a:p>
          <a:p>
            <a:pPr lvl="7" rtl="0"/>
            <a:r>
              <a:rPr lang="sl-SI" noProof="0" dirty="0" smtClean="0"/>
              <a:t>Osma raven</a:t>
            </a:r>
          </a:p>
          <a:p>
            <a:pPr lvl="8" rtl="0"/>
            <a:r>
              <a:rPr lang="sl-SI" noProof="0" dirty="0" smtClean="0"/>
              <a:t>Deveta raven</a:t>
            </a:r>
            <a:endParaRPr lang="sl-SI" noProof="0" dirty="0"/>
          </a:p>
        </p:txBody>
      </p:sp>
      <p:sp>
        <p:nvSpPr>
          <p:cNvPr id="5" name="Označba mesta za nogo 3"/>
          <p:cNvSpPr>
            <a:spLocks noGrp="1"/>
          </p:cNvSpPr>
          <p:nvPr>
            <p:ph type="ftr" sz="quarter" idx="3"/>
          </p:nvPr>
        </p:nvSpPr>
        <p:spPr>
          <a:xfrm>
            <a:off x="1517950" y="6172200"/>
            <a:ext cx="6862462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sl-SI" noProof="0" dirty="0"/>
          </a:p>
        </p:txBody>
      </p:sp>
      <p:sp>
        <p:nvSpPr>
          <p:cNvPr id="4" name="Označba mesta za datum 4"/>
          <p:cNvSpPr>
            <a:spLocks noGrp="1"/>
          </p:cNvSpPr>
          <p:nvPr>
            <p:ph type="dt" sz="half" idx="2"/>
          </p:nvPr>
        </p:nvSpPr>
        <p:spPr>
          <a:xfrm>
            <a:off x="8609012" y="6172200"/>
            <a:ext cx="1320059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6A06203E-DDF2-499C-B648-3A3BC68C11D7}" type="datetime1">
              <a:rPr lang="sl-SI" noProof="0" smtClean="0"/>
              <a:t>24. 03. 2021</a:t>
            </a:fld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10133012" y="6172200"/>
            <a:ext cx="990601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5137D0E-4A4F-4307-8994-C1891D747D59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52605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3838" algn="l" defTabSz="914400" rtl="0" eaLnBrk="1" latinLnBrk="0" hangingPunct="1">
        <a:lnSpc>
          <a:spcPct val="90000"/>
        </a:lnSpc>
        <a:spcBef>
          <a:spcPts val="8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41363" indent="-17145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667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08088" indent="-17303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444752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82496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157984" indent="-173736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837828" y="764704"/>
            <a:ext cx="10260631" cy="4104456"/>
          </a:xfrm>
        </p:spPr>
        <p:txBody>
          <a:bodyPr rtlCol="0"/>
          <a:lstStyle/>
          <a:p>
            <a:pPr algn="ctr" rtl="0">
              <a:lnSpc>
                <a:spcPct val="150000"/>
              </a:lnSpc>
            </a:pPr>
            <a:r>
              <a:rPr lang="sl-SI" sz="6600" dirty="0" smtClean="0">
                <a:solidFill>
                  <a:schemeClr val="accent4"/>
                </a:solidFill>
              </a:rPr>
              <a:t>DRUŽBA</a:t>
            </a:r>
            <a:r>
              <a:rPr lang="sl-SI" sz="6600" dirty="0" smtClean="0"/>
              <a:t/>
            </a:r>
            <a:br>
              <a:rPr lang="sl-SI" sz="6600" dirty="0" smtClean="0"/>
            </a:br>
            <a:r>
              <a:rPr lang="sl-SI" sz="6600" dirty="0" smtClean="0"/>
              <a:t>preverjanje znanja: POKRAJINE V SLOVENIJI</a:t>
            </a:r>
            <a:endParaRPr lang="sl-SI" sz="66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701924" y="6165304"/>
            <a:ext cx="8229600" cy="564232"/>
          </a:xfrm>
        </p:spPr>
        <p:txBody>
          <a:bodyPr rtlCol="0"/>
          <a:lstStyle/>
          <a:p>
            <a:pPr rtl="0"/>
            <a:r>
              <a:rPr lang="sl-SI" dirty="0" smtClean="0">
                <a:solidFill>
                  <a:schemeClr val="tx1">
                    <a:lumMod val="50000"/>
                  </a:schemeClr>
                </a:solidFill>
              </a:rPr>
              <a:t>5. RAZRED</a:t>
            </a:r>
            <a:endParaRPr lang="sl-SI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5780" y="260648"/>
            <a:ext cx="11449272" cy="832912"/>
          </a:xfrm>
        </p:spPr>
        <p:txBody>
          <a:bodyPr rtlCol="0">
            <a:normAutofit/>
          </a:bodyPr>
          <a:lstStyle/>
          <a:p>
            <a:pPr rtl="0">
              <a:lnSpc>
                <a:spcPct val="150000"/>
              </a:lnSpc>
            </a:pPr>
            <a:r>
              <a:rPr lang="sl-SI" sz="2800" dirty="0" smtClean="0"/>
              <a:t>9. Kaj veš o Cerkniškem jezeru?</a:t>
            </a:r>
            <a:endParaRPr lang="sl-SI" sz="24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924" y="2132856"/>
            <a:ext cx="8772522" cy="3152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53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05780" y="260648"/>
            <a:ext cx="11449272" cy="1368152"/>
          </a:xfrm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sl-SI" sz="2800" dirty="0" smtClean="0"/>
              <a:t>10. Kateri kamnini najdemo v </a:t>
            </a:r>
            <a:r>
              <a:rPr lang="sl-SI" sz="2800" dirty="0" err="1" smtClean="0"/>
              <a:t>Dinarskokraškem</a:t>
            </a:r>
            <a:r>
              <a:rPr lang="sl-SI" sz="2800" dirty="0" smtClean="0"/>
              <a:t> svetu?</a:t>
            </a:r>
            <a:br>
              <a:rPr lang="sl-SI" sz="2800" dirty="0" smtClean="0"/>
            </a:br>
            <a:r>
              <a:rPr lang="sl-SI" sz="2800" dirty="0" smtClean="0"/>
              <a:t>      Kaj je značilnost teh kamnin?</a:t>
            </a:r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7988" y="2204864"/>
            <a:ext cx="7400280" cy="324036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33877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3812" y="620688"/>
            <a:ext cx="10945216" cy="3456384"/>
          </a:xfrm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sl-SI" sz="2800" dirty="0" smtClean="0"/>
              <a:t>11. Poišči in pokaži na zemljevidu značilnosti </a:t>
            </a:r>
            <a:r>
              <a:rPr lang="sl-SI" sz="2800" dirty="0" err="1" smtClean="0"/>
              <a:t>Dinarskokraških</a:t>
            </a:r>
            <a:r>
              <a:rPr lang="sl-SI" sz="2800" dirty="0" smtClean="0"/>
              <a:t> pokrajin:</a:t>
            </a:r>
            <a:br>
              <a:rPr lang="sl-SI" sz="2800" dirty="0" smtClean="0"/>
            </a:br>
            <a:r>
              <a:rPr lang="sl-SI" sz="2800" dirty="0" smtClean="0"/>
              <a:t>- visoke planote,</a:t>
            </a:r>
            <a:br>
              <a:rPr lang="sl-SI" sz="2800" dirty="0" smtClean="0"/>
            </a:br>
            <a:r>
              <a:rPr lang="sl-SI" sz="2800" dirty="0" smtClean="0"/>
              <a:t>- hribovja,</a:t>
            </a:r>
            <a:br>
              <a:rPr lang="sl-SI" sz="2800" dirty="0" smtClean="0"/>
            </a:br>
            <a:r>
              <a:rPr lang="sl-SI" sz="2800" dirty="0" smtClean="0"/>
              <a:t>- kraška polja.</a:t>
            </a:r>
            <a:endParaRPr lang="sl-SI" sz="28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324" y="2348880"/>
            <a:ext cx="4962735" cy="3216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954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3812" y="620688"/>
            <a:ext cx="10945216" cy="2088232"/>
          </a:xfrm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sl-SI" sz="2800" dirty="0" smtClean="0"/>
              <a:t>12. Naštej reke, ki tečejo po </a:t>
            </a:r>
            <a:r>
              <a:rPr lang="sl-SI" sz="2800" dirty="0" err="1" smtClean="0"/>
              <a:t>dinarskokraških</a:t>
            </a:r>
            <a:r>
              <a:rPr lang="sl-SI" sz="2800" dirty="0" smtClean="0"/>
              <a:t> tleh in jih poišči na zemljevidu.</a:t>
            </a:r>
            <a:br>
              <a:rPr lang="sl-SI" sz="2800" dirty="0" smtClean="0"/>
            </a:br>
            <a:endParaRPr lang="sl-SI" sz="28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228" y="2276872"/>
            <a:ext cx="4962735" cy="3216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039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3812" y="620688"/>
            <a:ext cx="10945216" cy="1656184"/>
          </a:xfrm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sl-SI" sz="2800" dirty="0" smtClean="0"/>
              <a:t>13. Kakšno je podnebje </a:t>
            </a:r>
            <a:r>
              <a:rPr lang="sl-SI" sz="2800" dirty="0" err="1" smtClean="0"/>
              <a:t>Dinarskokraških</a:t>
            </a:r>
            <a:r>
              <a:rPr lang="sl-SI" sz="2800" dirty="0" smtClean="0"/>
              <a:t> pokrajin?</a:t>
            </a:r>
            <a:br>
              <a:rPr lang="sl-SI" sz="2800" dirty="0" smtClean="0"/>
            </a:br>
            <a:endParaRPr lang="sl-SI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471" y="2492896"/>
            <a:ext cx="3789897" cy="24312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803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3812" y="620688"/>
            <a:ext cx="10945216" cy="1656184"/>
          </a:xfrm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sl-SI" sz="2800" dirty="0" smtClean="0"/>
              <a:t>14. Naštej večja mesta </a:t>
            </a:r>
            <a:r>
              <a:rPr lang="sl-SI" sz="2800" dirty="0" err="1" smtClean="0"/>
              <a:t>Dinarskokraških</a:t>
            </a:r>
            <a:r>
              <a:rPr lang="sl-SI" sz="2800" dirty="0" smtClean="0"/>
              <a:t> pokrajin in jih poišči na zemljevidu.</a:t>
            </a:r>
            <a:br>
              <a:rPr lang="sl-SI" sz="2800" dirty="0" smtClean="0"/>
            </a:br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2124" y="2420888"/>
            <a:ext cx="4962735" cy="3216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7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3812" y="620688"/>
            <a:ext cx="10945216" cy="1656184"/>
          </a:xfrm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sl-SI" sz="2800" dirty="0" smtClean="0"/>
              <a:t>15. S čim so se nekoč ukvarjali v </a:t>
            </a:r>
            <a:r>
              <a:rPr lang="sl-SI" sz="2800" dirty="0" err="1" smtClean="0"/>
              <a:t>Dinarskokraških</a:t>
            </a:r>
            <a:r>
              <a:rPr lang="sl-SI" sz="2800" dirty="0" smtClean="0"/>
              <a:t> pokrajinah?</a:t>
            </a:r>
            <a:br>
              <a:rPr lang="sl-SI" sz="2800" dirty="0" smtClean="0"/>
            </a:br>
            <a:r>
              <a:rPr lang="sl-SI" sz="2800" dirty="0"/>
              <a:t> </a:t>
            </a:r>
            <a:r>
              <a:rPr lang="sl-SI" sz="2800" dirty="0" smtClean="0"/>
              <a:t>     Opiši in razloži zakaj ravno s tem.</a:t>
            </a:r>
            <a:br>
              <a:rPr lang="sl-SI" sz="2800" dirty="0" smtClean="0"/>
            </a:br>
            <a:endParaRPr lang="sl-SI" sz="28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64" y="1556792"/>
            <a:ext cx="3024336" cy="16601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1781" y="908720"/>
            <a:ext cx="3605278" cy="24482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152" y="2077287"/>
            <a:ext cx="2372316" cy="15414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492" y="2507580"/>
            <a:ext cx="2521250" cy="198685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6459" y="4725143"/>
            <a:ext cx="5400600" cy="19610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56" y="4457928"/>
            <a:ext cx="5655659" cy="217899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4734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1764" y="260648"/>
            <a:ext cx="10945216" cy="1368152"/>
          </a:xfrm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sl-SI" sz="2800" dirty="0" smtClean="0"/>
              <a:t>16. S čim se danes ukvarjajo v </a:t>
            </a:r>
            <a:r>
              <a:rPr lang="sl-SI" sz="2800" dirty="0" err="1" smtClean="0"/>
              <a:t>Dinarskokraških</a:t>
            </a:r>
            <a:r>
              <a:rPr lang="sl-SI" sz="2800" dirty="0" smtClean="0"/>
              <a:t> pokrajinah?  Opiši.</a:t>
            </a:r>
            <a:br>
              <a:rPr lang="sl-SI" sz="2800" dirty="0" smtClean="0"/>
            </a:br>
            <a:endParaRPr lang="sl-SI" sz="28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9070" y="3789040"/>
            <a:ext cx="4104456" cy="24953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019" y="1061198"/>
            <a:ext cx="4386761" cy="2397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1358" y="1116698"/>
            <a:ext cx="4144582" cy="224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868" y="3911618"/>
            <a:ext cx="3507028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700" y="3649609"/>
            <a:ext cx="3047976" cy="2265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729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 smtClean="0"/>
              <a:t>ČESTITAM!</a:t>
            </a:r>
            <a:br>
              <a:rPr lang="sl-SI" dirty="0" smtClean="0"/>
            </a:b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731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"/>
          <p:cNvSpPr>
            <a:spLocks noGrp="1"/>
          </p:cNvSpPr>
          <p:nvPr>
            <p:ph type="title"/>
          </p:nvPr>
        </p:nvSpPr>
        <p:spPr>
          <a:xfrm>
            <a:off x="549796" y="332656"/>
            <a:ext cx="11233248" cy="623664"/>
          </a:xfrm>
        </p:spPr>
        <p:txBody>
          <a:bodyPr rtlCol="0">
            <a:normAutofit/>
          </a:bodyPr>
          <a:lstStyle/>
          <a:p>
            <a:pPr rtl="0"/>
            <a:r>
              <a:rPr lang="sl-SI" sz="2800" dirty="0" smtClean="0"/>
              <a:t>1. Opiši, kaj je na sliki. V katero pokrajino spada? Utemelji.</a:t>
            </a:r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7147" y="1827342"/>
            <a:ext cx="2952328" cy="180255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0356" y="3175510"/>
            <a:ext cx="3292852" cy="180255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8748" y="996488"/>
            <a:ext cx="2574099" cy="191440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0403" y="3112441"/>
            <a:ext cx="2376264" cy="188853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2684" y="5144308"/>
            <a:ext cx="2763654" cy="160800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4332" y="996488"/>
            <a:ext cx="3291985" cy="200825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77" y="3898223"/>
            <a:ext cx="3499352" cy="2009244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5546" y="5103463"/>
            <a:ext cx="3953715" cy="1675903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77" y="1043414"/>
            <a:ext cx="1996613" cy="2133785"/>
          </a:xfrm>
          <a:prstGeom prst="rect">
            <a:avLst/>
          </a:prstGeom>
        </p:spPr>
      </p:pic>
      <p:pic>
        <p:nvPicPr>
          <p:cNvPr id="16" name="Slika 15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766484" y="2728618"/>
            <a:ext cx="406400" cy="406400"/>
          </a:xfrm>
          <a:prstGeom prst="rect">
            <a:avLst/>
          </a:prstGeom>
        </p:spPr>
      </p:pic>
      <p:pic>
        <p:nvPicPr>
          <p:cNvPr id="17" name="Slika 16"/>
          <p:cNvPicPr>
            <a:picLocks/>
          </p:cNvPicPr>
          <p:nvPr/>
        </p:nvPicPr>
        <p:blipFill>
          <a:blip r:embed="rId13"/>
          <a:stretch>
            <a:fillRect/>
          </a:stretch>
        </p:blipFill>
        <p:spPr>
          <a:xfrm>
            <a:off x="4825316" y="3175510"/>
            <a:ext cx="406400" cy="406400"/>
          </a:xfrm>
          <a:prstGeom prst="rect">
            <a:avLst/>
          </a:prstGeom>
        </p:spPr>
      </p:pic>
      <p:pic>
        <p:nvPicPr>
          <p:cNvPr id="18" name="Slika 17"/>
          <p:cNvPicPr>
            <a:picLocks/>
          </p:cNvPicPr>
          <p:nvPr/>
        </p:nvPicPr>
        <p:blipFill>
          <a:blip r:embed="rId14"/>
          <a:stretch>
            <a:fillRect/>
          </a:stretch>
        </p:blipFill>
        <p:spPr>
          <a:xfrm>
            <a:off x="5518348" y="1110058"/>
            <a:ext cx="406400" cy="406400"/>
          </a:xfrm>
          <a:prstGeom prst="rect">
            <a:avLst/>
          </a:prstGeom>
        </p:spPr>
      </p:pic>
      <p:pic>
        <p:nvPicPr>
          <p:cNvPr id="19" name="Slika 18"/>
          <p:cNvPicPr>
            <a:picLocks/>
          </p:cNvPicPr>
          <p:nvPr/>
        </p:nvPicPr>
        <p:blipFill>
          <a:blip r:embed="rId15"/>
          <a:stretch>
            <a:fillRect/>
          </a:stretch>
        </p:blipFill>
        <p:spPr>
          <a:xfrm>
            <a:off x="10202597" y="1082631"/>
            <a:ext cx="406400" cy="406400"/>
          </a:xfrm>
          <a:prstGeom prst="rect">
            <a:avLst/>
          </a:prstGeom>
        </p:spPr>
      </p:pic>
      <p:pic>
        <p:nvPicPr>
          <p:cNvPr id="20" name="Slika 19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346596" y="4056706"/>
            <a:ext cx="406400" cy="406400"/>
          </a:xfrm>
          <a:prstGeom prst="rect">
            <a:avLst/>
          </a:prstGeom>
        </p:spPr>
      </p:pic>
      <p:pic>
        <p:nvPicPr>
          <p:cNvPr id="21" name="Slika 20"/>
          <p:cNvPicPr>
            <a:picLocks/>
          </p:cNvPicPr>
          <p:nvPr/>
        </p:nvPicPr>
        <p:blipFill>
          <a:blip r:embed="rId17"/>
          <a:stretch>
            <a:fillRect/>
          </a:stretch>
        </p:blipFill>
        <p:spPr>
          <a:xfrm>
            <a:off x="4150196" y="5144308"/>
            <a:ext cx="406400" cy="406400"/>
          </a:xfrm>
          <a:prstGeom prst="rect">
            <a:avLst/>
          </a:prstGeom>
        </p:spPr>
      </p:pic>
      <p:pic>
        <p:nvPicPr>
          <p:cNvPr id="22" name="Slika 21"/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8339484" y="4451585"/>
            <a:ext cx="406400" cy="406400"/>
          </a:xfrm>
          <a:prstGeom prst="rect">
            <a:avLst/>
          </a:prstGeom>
        </p:spPr>
      </p:pic>
      <p:pic>
        <p:nvPicPr>
          <p:cNvPr id="23" name="Slika 22"/>
          <p:cNvPicPr>
            <a:picLocks/>
          </p:cNvPicPr>
          <p:nvPr/>
        </p:nvPicPr>
        <p:blipFill>
          <a:blip r:embed="rId19"/>
          <a:stretch>
            <a:fillRect/>
          </a:stretch>
        </p:blipFill>
        <p:spPr>
          <a:xfrm>
            <a:off x="11429136" y="4496445"/>
            <a:ext cx="406400" cy="406400"/>
          </a:xfrm>
          <a:prstGeom prst="rect">
            <a:avLst/>
          </a:prstGeom>
        </p:spPr>
      </p:pic>
      <p:pic>
        <p:nvPicPr>
          <p:cNvPr id="24" name="Slika 23"/>
          <p:cNvPicPr>
            <a:picLocks/>
          </p:cNvPicPr>
          <p:nvPr/>
        </p:nvPicPr>
        <p:blipFill>
          <a:blip r:embed="rId20"/>
          <a:stretch>
            <a:fillRect/>
          </a:stretch>
        </p:blipFill>
        <p:spPr>
          <a:xfrm>
            <a:off x="8692083" y="62170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8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1804" y="125528"/>
            <a:ext cx="11449272" cy="1143000"/>
          </a:xfrm>
        </p:spPr>
        <p:txBody>
          <a:bodyPr rtlCol="0">
            <a:normAutofit/>
          </a:bodyPr>
          <a:lstStyle/>
          <a:p>
            <a:pPr rtl="0"/>
            <a:r>
              <a:rPr lang="sl-SI" sz="2800" dirty="0" smtClean="0"/>
              <a:t>2. Primerjaj alpsko in </a:t>
            </a:r>
            <a:r>
              <a:rPr lang="sl-SI" sz="2800" dirty="0" err="1" smtClean="0"/>
              <a:t>obpanonsko</a:t>
            </a:r>
            <a:r>
              <a:rPr lang="sl-SI" sz="2800" dirty="0" smtClean="0"/>
              <a:t> hišo med seboj. </a:t>
            </a:r>
            <a:br>
              <a:rPr lang="sl-SI" sz="2800" dirty="0" smtClean="0"/>
            </a:br>
            <a:r>
              <a:rPr lang="sl-SI" sz="2800" dirty="0" smtClean="0"/>
              <a:t>  </a:t>
            </a:r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64" y="1621576"/>
            <a:ext cx="4752528" cy="315813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460" y="3246100"/>
            <a:ext cx="6593601" cy="2605756"/>
          </a:xfrm>
          <a:prstGeom prst="rect">
            <a:avLst/>
          </a:prstGeom>
        </p:spPr>
      </p:pic>
      <p:pic>
        <p:nvPicPr>
          <p:cNvPr id="6" name="Slika 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438228" y="1772816"/>
            <a:ext cx="406400" cy="406400"/>
          </a:xfrm>
          <a:prstGeom prst="rect">
            <a:avLst/>
          </a:prstGeom>
        </p:spPr>
      </p:pic>
      <p:pic>
        <p:nvPicPr>
          <p:cNvPr id="7" name="Slika 6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1278988" y="33569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1763" y="260648"/>
            <a:ext cx="10861850" cy="2952328"/>
          </a:xfrm>
        </p:spPr>
        <p:txBody>
          <a:bodyPr rtlCol="0">
            <a:normAutofit/>
          </a:bodyPr>
          <a:lstStyle/>
          <a:p>
            <a:pPr rtl="0">
              <a:lnSpc>
                <a:spcPct val="150000"/>
              </a:lnSpc>
            </a:pPr>
            <a:r>
              <a:rPr lang="sl-SI" sz="2800" dirty="0" smtClean="0"/>
              <a:t>3. Na zemljevidu </a:t>
            </a:r>
            <a:r>
              <a:rPr lang="sl-SI" sz="2800" b="1" dirty="0" smtClean="0"/>
              <a:t>pokaži posamezno pokrajino</a:t>
            </a:r>
            <a:r>
              <a:rPr lang="sl-SI" sz="2800" dirty="0" smtClean="0"/>
              <a:t> in </a:t>
            </a:r>
            <a:r>
              <a:rPr lang="sl-SI" sz="2800" b="1" dirty="0" smtClean="0"/>
              <a:t>poišči</a:t>
            </a:r>
            <a:r>
              <a:rPr lang="sl-SI" sz="2800" dirty="0" smtClean="0"/>
              <a:t>:</a:t>
            </a:r>
            <a:br>
              <a:rPr lang="sl-SI" sz="2800" dirty="0" smtClean="0"/>
            </a:br>
            <a:r>
              <a:rPr lang="sl-SI" sz="2800" dirty="0" smtClean="0"/>
              <a:t> - reke Alpskih pokrajin,</a:t>
            </a:r>
            <a:br>
              <a:rPr lang="sl-SI" sz="2800" dirty="0" smtClean="0"/>
            </a:br>
            <a:r>
              <a:rPr lang="sl-SI" sz="2800" dirty="0" smtClean="0"/>
              <a:t>- večja naselja Predalpskih pokrajin,</a:t>
            </a:r>
            <a:br>
              <a:rPr lang="sl-SI" sz="2800" dirty="0" smtClean="0"/>
            </a:br>
            <a:r>
              <a:rPr lang="sl-SI" sz="2800" dirty="0" smtClean="0"/>
              <a:t>- nižine in polja </a:t>
            </a:r>
            <a:r>
              <a:rPr lang="sl-SI" sz="2800" dirty="0" err="1" smtClean="0"/>
              <a:t>Dinarskokraških</a:t>
            </a:r>
            <a:r>
              <a:rPr lang="sl-SI" sz="2800" dirty="0" smtClean="0"/>
              <a:t> pokrajin.</a:t>
            </a:r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508" y="3356992"/>
            <a:ext cx="4962735" cy="3216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17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09836" y="404664"/>
            <a:ext cx="9601200" cy="695672"/>
          </a:xfrm>
        </p:spPr>
        <p:txBody>
          <a:bodyPr rtlCol="0">
            <a:normAutofit/>
          </a:bodyPr>
          <a:lstStyle/>
          <a:p>
            <a:pPr rtl="0"/>
            <a:r>
              <a:rPr lang="sl-SI" sz="2800" dirty="0" smtClean="0"/>
              <a:t>4. Katero mesto je na sliki? Kaj veš o njem?</a:t>
            </a:r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475" y="1484784"/>
            <a:ext cx="6905922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6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42284" y="836712"/>
            <a:ext cx="5544616" cy="1008112"/>
          </a:xfrm>
        </p:spPr>
        <p:txBody>
          <a:bodyPr rtlCol="0"/>
          <a:lstStyle/>
          <a:p>
            <a:pPr rtl="0"/>
            <a:r>
              <a:rPr lang="sl-SI" sz="2800" dirty="0" smtClean="0"/>
              <a:t>5. Opiši sliko.</a:t>
            </a: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72" y="548680"/>
            <a:ext cx="6229528" cy="559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1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7748" y="32875"/>
            <a:ext cx="10933858" cy="4248472"/>
          </a:xfrm>
        </p:spPr>
        <p:txBody>
          <a:bodyPr rtlCol="0">
            <a:normAutofit/>
          </a:bodyPr>
          <a:lstStyle/>
          <a:p>
            <a:pPr rtl="0">
              <a:lnSpc>
                <a:spcPct val="150000"/>
              </a:lnSpc>
            </a:pPr>
            <a:r>
              <a:rPr lang="sl-SI" sz="2800" dirty="0" smtClean="0"/>
              <a:t>6. Pokaži ob zemljevidu!</a:t>
            </a:r>
            <a:br>
              <a:rPr lang="sl-SI" sz="2800" dirty="0" smtClean="0"/>
            </a:br>
            <a:r>
              <a:rPr lang="sl-SI" sz="2800" dirty="0" smtClean="0"/>
              <a:t>- Kako delimo Alpske pokrajine? Poišči najvišje vrhove.</a:t>
            </a:r>
            <a:br>
              <a:rPr lang="sl-SI" sz="2800" dirty="0" smtClean="0"/>
            </a:br>
            <a:r>
              <a:rPr lang="sl-SI" sz="2800" dirty="0" smtClean="0"/>
              <a:t>- Gričevja </a:t>
            </a:r>
            <a:r>
              <a:rPr lang="sl-SI" sz="2800" dirty="0" err="1" smtClean="0"/>
              <a:t>Obpanonskih</a:t>
            </a:r>
            <a:r>
              <a:rPr lang="sl-SI" sz="2800" dirty="0" smtClean="0"/>
              <a:t> pokrajin.</a:t>
            </a:r>
            <a:br>
              <a:rPr lang="sl-SI" sz="2800" dirty="0" smtClean="0"/>
            </a:br>
            <a:r>
              <a:rPr lang="sl-SI" sz="2800" dirty="0" smtClean="0"/>
              <a:t>- Ravnine </a:t>
            </a:r>
            <a:r>
              <a:rPr lang="sl-SI" sz="2800" dirty="0" err="1" smtClean="0"/>
              <a:t>Obpanonskih</a:t>
            </a:r>
            <a:r>
              <a:rPr lang="sl-SI" sz="2800" dirty="0" smtClean="0"/>
              <a:t> pokrajin.</a:t>
            </a:r>
            <a:br>
              <a:rPr lang="sl-SI" sz="2800" dirty="0" smtClean="0"/>
            </a:br>
            <a:r>
              <a:rPr lang="sl-SI" sz="2800" dirty="0" smtClean="0"/>
              <a:t>- Hribovja Alpskih pokrajin.</a:t>
            </a:r>
            <a:br>
              <a:rPr lang="sl-SI" sz="2800" dirty="0" smtClean="0"/>
            </a:br>
            <a:r>
              <a:rPr lang="sl-SI" sz="2800" dirty="0" smtClean="0"/>
              <a:t>- Doline in kotline Predalpskih pokrajin.</a:t>
            </a:r>
            <a:endParaRPr lang="sl-SI" sz="28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00" y="2780928"/>
            <a:ext cx="4962735" cy="3216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397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9796" y="188640"/>
            <a:ext cx="11449272" cy="1988839"/>
          </a:xfrm>
        </p:spPr>
        <p:txBody>
          <a:bodyPr rtlCol="0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sl-SI" sz="3100" dirty="0" smtClean="0"/>
              <a:t>7. Ob zemljevidu prikaži reko sedmerih imen </a:t>
            </a:r>
            <a:br>
              <a:rPr lang="sl-SI" sz="3100" dirty="0" smtClean="0"/>
            </a:br>
            <a:r>
              <a:rPr lang="sl-SI" sz="3100" dirty="0"/>
              <a:t>	</a:t>
            </a:r>
            <a:r>
              <a:rPr lang="sl-SI" sz="3100" dirty="0" smtClean="0"/>
              <a:t>						(vsa poimenovanja in pot).</a:t>
            </a:r>
            <a:r>
              <a:rPr lang="sl-SI" sz="2800" dirty="0" smtClean="0"/>
              <a:t/>
            </a:r>
            <a:br>
              <a:rPr lang="sl-SI" sz="2800" dirty="0" smtClean="0"/>
            </a:br>
            <a:endParaRPr lang="sl-SI" sz="2800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500" y="2780928"/>
            <a:ext cx="4962735" cy="32162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780" y="1340768"/>
            <a:ext cx="5601185" cy="34445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573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9796" y="188640"/>
            <a:ext cx="11449272" cy="1988839"/>
          </a:xfrm>
        </p:spPr>
        <p:txBody>
          <a:bodyPr rtlCol="0">
            <a:normAutofit fontScale="90000"/>
          </a:bodyPr>
          <a:lstStyle/>
          <a:p>
            <a:pPr rtl="0">
              <a:lnSpc>
                <a:spcPct val="150000"/>
              </a:lnSpc>
            </a:pPr>
            <a:r>
              <a:rPr lang="sl-SI" sz="3100" dirty="0" smtClean="0"/>
              <a:t>8. Katere kraške pojave poznaš? Opiši enega podzemnega in enega </a:t>
            </a:r>
            <a:br>
              <a:rPr lang="sl-SI" sz="3100" dirty="0" smtClean="0"/>
            </a:br>
            <a:r>
              <a:rPr lang="sl-SI" sz="3100" dirty="0" smtClean="0"/>
              <a:t>    površinskega.</a:t>
            </a:r>
            <a:r>
              <a:rPr lang="sl-SI" sz="2800" dirty="0" smtClean="0"/>
              <a:t/>
            </a:r>
            <a:br>
              <a:rPr lang="sl-SI" sz="2800" dirty="0" smtClean="0"/>
            </a:br>
            <a:endParaRPr lang="sl-SI" sz="2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4669" y="1183059"/>
            <a:ext cx="6759526" cy="49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0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kvarel_16 x 9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10793123_TF02886637_TF02886637" id="{3F31F479-715D-4BCB-86E1-A80305EE61D9}" vid="{B7EC9B8B-18B0-4A63-9D01-DD2E37C77B4E}"/>
    </a:ext>
  </a:extLst>
</a:theme>
</file>

<file path=ppt/theme/theme2.xml><?xml version="1.0" encoding="utf-8"?>
<a:theme xmlns:a="http://schemas.openxmlformats.org/drawingml/2006/main" name="Officeova tema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Watercolor_16x9">
      <a:dk1>
        <a:sysClr val="windowText" lastClr="000000"/>
      </a:dk1>
      <a:lt1>
        <a:sysClr val="window" lastClr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7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9691E89-7866-4A7A-8A60-FDF464695733}">
  <we:reference id="wa104380121" version="2.0.0.0" store="sl-SI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Akvarelna predstavitev (širokozaslonsko)</Template>
  <TotalTime>96</TotalTime>
  <Words>194</Words>
  <Application>Microsoft Office PowerPoint</Application>
  <PresentationFormat>Po meri</PresentationFormat>
  <Paragraphs>37</Paragraphs>
  <Slides>18</Slides>
  <Notes>18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21" baseType="lpstr">
      <vt:lpstr>Arial</vt:lpstr>
      <vt:lpstr>Palatino Linotype</vt:lpstr>
      <vt:lpstr>Akvarel_16 x 9</vt:lpstr>
      <vt:lpstr>DRUŽBA preverjanje znanja: POKRAJINE V SLOVENIJI</vt:lpstr>
      <vt:lpstr>1. Opiši, kaj je na sliki. V katero pokrajino spada? Utemelji.</vt:lpstr>
      <vt:lpstr>2. Primerjaj alpsko in obpanonsko hišo med seboj.    </vt:lpstr>
      <vt:lpstr>3. Na zemljevidu pokaži posamezno pokrajino in poišči:  - reke Alpskih pokrajin, - večja naselja Predalpskih pokrajin, - nižine in polja Dinarskokraških pokrajin.</vt:lpstr>
      <vt:lpstr>4. Katero mesto je na sliki? Kaj veš o njem?</vt:lpstr>
      <vt:lpstr>5. Opiši sliko. </vt:lpstr>
      <vt:lpstr>6. Pokaži ob zemljevidu! - Kako delimo Alpske pokrajine? Poišči najvišje vrhove. - Gričevja Obpanonskih pokrajin. - Ravnine Obpanonskih pokrajin. - Hribovja Alpskih pokrajin. - Doline in kotline Predalpskih pokrajin.</vt:lpstr>
      <vt:lpstr>7. Ob zemljevidu prikaži reko sedmerih imen         (vsa poimenovanja in pot). </vt:lpstr>
      <vt:lpstr>8. Katere kraške pojave poznaš? Opiši enega podzemnega in enega      površinskega. </vt:lpstr>
      <vt:lpstr>9. Kaj veš o Cerkniškem jezeru?</vt:lpstr>
      <vt:lpstr>10. Kateri kamnini najdemo v Dinarskokraškem svetu?       Kaj je značilnost teh kamnin?</vt:lpstr>
      <vt:lpstr>11. Poišči in pokaži na zemljevidu značilnosti Dinarskokraških pokrajin: - visoke planote, - hribovja, - kraška polja.</vt:lpstr>
      <vt:lpstr>12. Naštej reke, ki tečejo po dinarskokraških tleh in jih poišči na zemljevidu. </vt:lpstr>
      <vt:lpstr>13. Kakšno je podnebje Dinarskokraških pokrajin? </vt:lpstr>
      <vt:lpstr>14. Naštej večja mesta Dinarskokraških pokrajin in jih poišči na zemljevidu. </vt:lpstr>
      <vt:lpstr>15. S čim so se nekoč ukvarjali v Dinarskokraških pokrajinah?       Opiši in razloži zakaj ravno s tem. </vt:lpstr>
      <vt:lpstr>16. S čim se danes ukvarjajo v Dinarskokraških pokrajinah?  Opiši. </vt:lpstr>
      <vt:lpstr>ČESTITAM! 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DRUŽBA preverjanje znanja: POKRAJINE V SLOVENIJI</dc:title>
  <dc:creator>Nina</dc:creator>
  <cp:lastModifiedBy>Nina</cp:lastModifiedBy>
  <cp:revision>11</cp:revision>
  <dcterms:created xsi:type="dcterms:W3CDTF">2021-03-24T19:35:59Z</dcterms:created>
  <dcterms:modified xsi:type="dcterms:W3CDTF">2021-03-24T21:30:48Z</dcterms:modified>
</cp:coreProperties>
</file>